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26" r:id="rId4"/>
    <p:sldMasterId id="2147483738" r:id="rId5"/>
    <p:sldMasterId id="2147483750" r:id="rId6"/>
    <p:sldMasterId id="2147483861" r:id="rId7"/>
  </p:sldMasterIdLst>
  <p:notesMasterIdLst>
    <p:notesMasterId r:id="rId64"/>
  </p:notesMasterIdLst>
  <p:handoutMasterIdLst>
    <p:handoutMasterId r:id="rId65"/>
  </p:handoutMasterIdLst>
  <p:sldIdLst>
    <p:sldId id="340" r:id="rId8"/>
    <p:sldId id="441" r:id="rId9"/>
    <p:sldId id="442" r:id="rId10"/>
    <p:sldId id="443" r:id="rId11"/>
    <p:sldId id="444" r:id="rId12"/>
    <p:sldId id="390" r:id="rId13"/>
    <p:sldId id="399" r:id="rId14"/>
    <p:sldId id="400" r:id="rId15"/>
    <p:sldId id="401" r:id="rId16"/>
    <p:sldId id="406" r:id="rId17"/>
    <p:sldId id="407" r:id="rId18"/>
    <p:sldId id="408" r:id="rId19"/>
    <p:sldId id="410" r:id="rId20"/>
    <p:sldId id="411" r:id="rId21"/>
    <p:sldId id="433" r:id="rId22"/>
    <p:sldId id="434" r:id="rId23"/>
    <p:sldId id="435" r:id="rId24"/>
    <p:sldId id="436" r:id="rId25"/>
    <p:sldId id="437" r:id="rId26"/>
    <p:sldId id="439" r:id="rId27"/>
    <p:sldId id="440" r:id="rId28"/>
    <p:sldId id="445" r:id="rId29"/>
    <p:sldId id="446" r:id="rId30"/>
    <p:sldId id="447" r:id="rId31"/>
    <p:sldId id="448" r:id="rId32"/>
    <p:sldId id="452" r:id="rId33"/>
    <p:sldId id="449" r:id="rId34"/>
    <p:sldId id="450" r:id="rId35"/>
    <p:sldId id="451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477" r:id="rId61"/>
    <p:sldId id="478" r:id="rId62"/>
    <p:sldId id="479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A18"/>
    <a:srgbClr val="FC6D45"/>
    <a:srgbClr val="FC805D"/>
    <a:srgbClr val="F2F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3" autoAdjust="0"/>
    <p:restoredTop sz="94533" autoAdjust="0"/>
  </p:normalViewPr>
  <p:slideViewPr>
    <p:cSldViewPr snapToGrid="0">
      <p:cViewPr varScale="1">
        <p:scale>
          <a:sx n="108" d="100"/>
          <a:sy n="108" d="100"/>
        </p:scale>
        <p:origin x="148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4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860A5-41A2-4C57-AD70-0A4E2A668C34}" type="datetimeFigureOut">
              <a:rPr lang="zh-CN" altLang="en-US" smtClean="0"/>
              <a:t>2017-03-31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ABB0C-EDE3-4A91-BF75-871B1A7A8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37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B1AA-EE1E-4817-9997-AD9BDEBB4191}" type="datetimeFigureOut">
              <a:rPr lang="zh-CN" altLang="en-US" smtClean="0"/>
              <a:t>2017-03-31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A3712-69C7-47DC-B581-3E1490B93B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02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6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3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69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0392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56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0585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7242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1182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1009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8064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239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95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880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8471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146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5446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2935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472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4624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0370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2969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523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6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14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6653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56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6481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954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49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57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256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10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560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36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64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66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90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750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91778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9770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897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88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814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59912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7108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08464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2099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3375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9175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8C2D9-84D2-4C4F-841A-6C1653FE24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78186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81F4F-2A28-4C3C-8086-9E2AF00B84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01110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B0344-7FC7-48FA-BBC4-D711E04B924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6788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09261-2F30-46A8-8E93-135DE71874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1946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4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F20B-CA02-42AC-BDFA-7C0240108B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852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12B2F-84D5-49F5-B934-1611FF721D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12953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36906-24FF-482A-85B9-E6A4D6769D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3430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7B0B8-DC82-4F60-923B-AE9CC1E571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9251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AD14-DACC-4F0C-BEB0-EE667FD0DF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7749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8757-92A8-4B16-895E-ED683DC53D7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5853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2"/>
            <a:ext cx="2095500" cy="6049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2"/>
            <a:ext cx="61341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0344F-941A-4F26-B8D9-C9A5E77142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3095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grpSp>
        <p:nvGrpSpPr>
          <p:cNvPr id="5" name="组合 10"/>
          <p:cNvGrpSpPr>
            <a:grpSpLocks/>
          </p:cNvGrpSpPr>
          <p:nvPr/>
        </p:nvGrpSpPr>
        <p:grpSpPr bwMode="auto">
          <a:xfrm>
            <a:off x="468315" y="333375"/>
            <a:ext cx="2016125" cy="431800"/>
            <a:chOff x="467544" y="332704"/>
            <a:chExt cx="2016224" cy="432000"/>
          </a:xfrm>
        </p:grpSpPr>
        <p:pic>
          <p:nvPicPr>
            <p:cNvPr id="6" name="图片 11" descr="nenu3.jp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CFDFF"/>
                </a:clrFrom>
                <a:clrTo>
                  <a:srgbClr val="FCFD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32704"/>
              <a:ext cx="531975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23" descr="nenu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702" y="404704"/>
              <a:ext cx="1406066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13"/>
          <p:cNvGrpSpPr>
            <a:grpSpLocks/>
          </p:cNvGrpSpPr>
          <p:nvPr/>
        </p:nvGrpSpPr>
        <p:grpSpPr bwMode="auto">
          <a:xfrm>
            <a:off x="171452" y="920750"/>
            <a:ext cx="8721725" cy="553998"/>
            <a:chOff x="171712" y="-171400"/>
            <a:chExt cx="8720768" cy="5538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51078" y="188892"/>
              <a:ext cx="86414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171712" y="-171400"/>
              <a:ext cx="721593" cy="553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000">
                  <a:solidFill>
                    <a:srgbClr val="7F7F7F"/>
                  </a:solidFill>
                </a:rPr>
                <a:t>.....</a:t>
              </a:r>
              <a:endParaRPr lang="zh-CN" altLang="en-US" sz="3000">
                <a:solidFill>
                  <a:srgbClr val="7F7F7F"/>
                </a:solidFill>
              </a:endParaRPr>
            </a:p>
          </p:txBody>
        </p:sp>
      </p:grpSp>
      <p:pic>
        <p:nvPicPr>
          <p:cNvPr id="14" name="图片 19" descr="Untitled-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268413"/>
            <a:ext cx="9143476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20"/>
          <p:cNvGrpSpPr>
            <a:grpSpLocks/>
          </p:cNvGrpSpPr>
          <p:nvPr/>
        </p:nvGrpSpPr>
        <p:grpSpPr bwMode="auto">
          <a:xfrm>
            <a:off x="251508" y="1268413"/>
            <a:ext cx="1440078" cy="720080"/>
            <a:chOff x="251520" y="1268760"/>
            <a:chExt cx="1440160" cy="720080"/>
          </a:xfrm>
        </p:grpSpPr>
        <p:sp>
          <p:nvSpPr>
            <p:cNvPr id="79" name="矩形 78"/>
            <p:cNvSpPr/>
            <p:nvPr/>
          </p:nvSpPr>
          <p:spPr>
            <a:xfrm>
              <a:off x="971605" y="1268760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80" name="矩形 79"/>
            <p:cNvSpPr/>
            <p:nvPr/>
          </p:nvSpPr>
          <p:spPr>
            <a:xfrm>
              <a:off x="250839" y="1268760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16" name="组合 22"/>
          <p:cNvGrpSpPr>
            <a:grpSpLocks/>
          </p:cNvGrpSpPr>
          <p:nvPr/>
        </p:nvGrpSpPr>
        <p:grpSpPr bwMode="auto">
          <a:xfrm>
            <a:off x="2411624" y="1268413"/>
            <a:ext cx="1440078" cy="720080"/>
            <a:chOff x="251520" y="1268760"/>
            <a:chExt cx="1440160" cy="720080"/>
          </a:xfrm>
        </p:grpSpPr>
        <p:sp>
          <p:nvSpPr>
            <p:cNvPr id="77" name="矩形 76"/>
            <p:cNvSpPr/>
            <p:nvPr/>
          </p:nvSpPr>
          <p:spPr>
            <a:xfrm>
              <a:off x="972077" y="1268760"/>
              <a:ext cx="719178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78" name="矩形 77"/>
            <p:cNvSpPr/>
            <p:nvPr/>
          </p:nvSpPr>
          <p:spPr>
            <a:xfrm>
              <a:off x="251311" y="1268760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18" name="组合 23"/>
          <p:cNvGrpSpPr>
            <a:grpSpLocks/>
          </p:cNvGrpSpPr>
          <p:nvPr/>
        </p:nvGrpSpPr>
        <p:grpSpPr bwMode="auto">
          <a:xfrm>
            <a:off x="4571740" y="1268413"/>
            <a:ext cx="1440078" cy="720080"/>
            <a:chOff x="251520" y="1268760"/>
            <a:chExt cx="1440160" cy="720080"/>
          </a:xfrm>
        </p:grpSpPr>
        <p:sp>
          <p:nvSpPr>
            <p:cNvPr id="75" name="矩形 74"/>
            <p:cNvSpPr/>
            <p:nvPr/>
          </p:nvSpPr>
          <p:spPr>
            <a:xfrm>
              <a:off x="972548" y="1268760"/>
              <a:ext cx="71917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76" name="矩形 75"/>
            <p:cNvSpPr/>
            <p:nvPr/>
          </p:nvSpPr>
          <p:spPr>
            <a:xfrm>
              <a:off x="251782" y="1268760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19" name="组合 24"/>
          <p:cNvGrpSpPr>
            <a:grpSpLocks/>
          </p:cNvGrpSpPr>
          <p:nvPr/>
        </p:nvGrpSpPr>
        <p:grpSpPr bwMode="auto">
          <a:xfrm>
            <a:off x="6731856" y="1268413"/>
            <a:ext cx="1440078" cy="720080"/>
            <a:chOff x="251520" y="1268760"/>
            <a:chExt cx="1440160" cy="720080"/>
          </a:xfrm>
        </p:grpSpPr>
        <p:sp>
          <p:nvSpPr>
            <p:cNvPr id="73" name="矩形 72"/>
            <p:cNvSpPr/>
            <p:nvPr/>
          </p:nvSpPr>
          <p:spPr>
            <a:xfrm>
              <a:off x="973020" y="1268760"/>
              <a:ext cx="719178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74" name="矩形 73"/>
            <p:cNvSpPr/>
            <p:nvPr/>
          </p:nvSpPr>
          <p:spPr>
            <a:xfrm>
              <a:off x="252254" y="1268760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20" name="矩形 19"/>
          <p:cNvSpPr/>
          <p:nvPr/>
        </p:nvSpPr>
        <p:spPr bwMode="auto">
          <a:xfrm>
            <a:off x="8891590" y="1268413"/>
            <a:ext cx="252412" cy="72072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21" name="矩形 20"/>
          <p:cNvSpPr/>
          <p:nvPr/>
        </p:nvSpPr>
        <p:spPr bwMode="auto">
          <a:xfrm>
            <a:off x="250827" y="1989138"/>
            <a:ext cx="720725" cy="71913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22" name="矩形 21"/>
          <p:cNvSpPr/>
          <p:nvPr/>
        </p:nvSpPr>
        <p:spPr bwMode="auto">
          <a:xfrm>
            <a:off x="2" y="1989138"/>
            <a:ext cx="250825" cy="719137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grpSp>
        <p:nvGrpSpPr>
          <p:cNvPr id="23" name="组合 28"/>
          <p:cNvGrpSpPr>
            <a:grpSpLocks/>
          </p:cNvGrpSpPr>
          <p:nvPr/>
        </p:nvGrpSpPr>
        <p:grpSpPr bwMode="auto">
          <a:xfrm>
            <a:off x="1691585" y="1988493"/>
            <a:ext cx="1440078" cy="720080"/>
            <a:chOff x="251520" y="1268760"/>
            <a:chExt cx="1440160" cy="720080"/>
          </a:xfrm>
        </p:grpSpPr>
        <p:sp>
          <p:nvSpPr>
            <p:cNvPr id="71" name="矩形 70"/>
            <p:cNvSpPr/>
            <p:nvPr/>
          </p:nvSpPr>
          <p:spPr>
            <a:xfrm>
              <a:off x="972978" y="1269405"/>
              <a:ext cx="719179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72" name="矩形 71"/>
            <p:cNvSpPr/>
            <p:nvPr/>
          </p:nvSpPr>
          <p:spPr>
            <a:xfrm>
              <a:off x="252212" y="1269405"/>
              <a:ext cx="72076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24" name="组合 30"/>
          <p:cNvGrpSpPr>
            <a:grpSpLocks/>
          </p:cNvGrpSpPr>
          <p:nvPr/>
        </p:nvGrpSpPr>
        <p:grpSpPr bwMode="auto">
          <a:xfrm>
            <a:off x="3923705" y="1988493"/>
            <a:ext cx="1440078" cy="720080"/>
            <a:chOff x="251520" y="1268760"/>
            <a:chExt cx="1440160" cy="720080"/>
          </a:xfrm>
        </p:grpSpPr>
        <p:sp>
          <p:nvSpPr>
            <p:cNvPr id="69" name="矩形 68"/>
            <p:cNvSpPr/>
            <p:nvPr/>
          </p:nvSpPr>
          <p:spPr>
            <a:xfrm>
              <a:off x="972883" y="1269405"/>
              <a:ext cx="719179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70" name="矩形 69"/>
            <p:cNvSpPr/>
            <p:nvPr/>
          </p:nvSpPr>
          <p:spPr>
            <a:xfrm>
              <a:off x="252117" y="1269405"/>
              <a:ext cx="72076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25" name="组合 31"/>
          <p:cNvGrpSpPr>
            <a:grpSpLocks/>
          </p:cNvGrpSpPr>
          <p:nvPr/>
        </p:nvGrpSpPr>
        <p:grpSpPr bwMode="auto">
          <a:xfrm>
            <a:off x="6011818" y="1988493"/>
            <a:ext cx="1440078" cy="720080"/>
            <a:chOff x="251520" y="1268760"/>
            <a:chExt cx="1440160" cy="720080"/>
          </a:xfrm>
        </p:grpSpPr>
        <p:sp>
          <p:nvSpPr>
            <p:cNvPr id="67" name="矩形 66"/>
            <p:cNvSpPr/>
            <p:nvPr/>
          </p:nvSpPr>
          <p:spPr>
            <a:xfrm>
              <a:off x="972333" y="1269405"/>
              <a:ext cx="719178" cy="719137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68" name="矩形 67"/>
            <p:cNvSpPr/>
            <p:nvPr/>
          </p:nvSpPr>
          <p:spPr>
            <a:xfrm>
              <a:off x="251567" y="1269405"/>
              <a:ext cx="72076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26" name="矩形 25"/>
          <p:cNvSpPr/>
          <p:nvPr/>
        </p:nvSpPr>
        <p:spPr bwMode="auto">
          <a:xfrm>
            <a:off x="8891590" y="1989138"/>
            <a:ext cx="252412" cy="71913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27" name="矩形 26"/>
          <p:cNvSpPr/>
          <p:nvPr/>
        </p:nvSpPr>
        <p:spPr bwMode="auto">
          <a:xfrm>
            <a:off x="8172452" y="1989138"/>
            <a:ext cx="719138" cy="719137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28" name="矩形 27"/>
          <p:cNvSpPr/>
          <p:nvPr/>
        </p:nvSpPr>
        <p:spPr bwMode="auto">
          <a:xfrm>
            <a:off x="2" y="2708275"/>
            <a:ext cx="250825" cy="72072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971546" y="2708573"/>
            <a:ext cx="1440078" cy="720080"/>
            <a:chOff x="251520" y="1268760"/>
            <a:chExt cx="1440160" cy="720080"/>
          </a:xfrm>
        </p:grpSpPr>
        <p:sp>
          <p:nvSpPr>
            <p:cNvPr id="65" name="矩形 64"/>
            <p:cNvSpPr/>
            <p:nvPr/>
          </p:nvSpPr>
          <p:spPr>
            <a:xfrm>
              <a:off x="972292" y="1268462"/>
              <a:ext cx="71917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66" name="矩形 65"/>
            <p:cNvSpPr/>
            <p:nvPr/>
          </p:nvSpPr>
          <p:spPr>
            <a:xfrm>
              <a:off x="251526" y="1268462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0" name="组合 36"/>
          <p:cNvGrpSpPr>
            <a:grpSpLocks/>
          </p:cNvGrpSpPr>
          <p:nvPr/>
        </p:nvGrpSpPr>
        <p:grpSpPr bwMode="auto">
          <a:xfrm>
            <a:off x="3131663" y="2708573"/>
            <a:ext cx="1440078" cy="720080"/>
            <a:chOff x="251520" y="1268760"/>
            <a:chExt cx="1440160" cy="720080"/>
          </a:xfrm>
        </p:grpSpPr>
        <p:sp>
          <p:nvSpPr>
            <p:cNvPr id="63" name="矩形 62"/>
            <p:cNvSpPr/>
            <p:nvPr/>
          </p:nvSpPr>
          <p:spPr>
            <a:xfrm>
              <a:off x="972763" y="1268462"/>
              <a:ext cx="719178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64" name="矩形 63"/>
            <p:cNvSpPr/>
            <p:nvPr/>
          </p:nvSpPr>
          <p:spPr>
            <a:xfrm>
              <a:off x="251997" y="1268462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1" name="组合 37"/>
          <p:cNvGrpSpPr>
            <a:grpSpLocks/>
          </p:cNvGrpSpPr>
          <p:nvPr/>
        </p:nvGrpSpPr>
        <p:grpSpPr bwMode="auto">
          <a:xfrm>
            <a:off x="5291779" y="2708573"/>
            <a:ext cx="1440078" cy="720080"/>
            <a:chOff x="251520" y="1268760"/>
            <a:chExt cx="1440160" cy="720080"/>
          </a:xfrm>
        </p:grpSpPr>
        <p:sp>
          <p:nvSpPr>
            <p:cNvPr id="61" name="矩形 60"/>
            <p:cNvSpPr/>
            <p:nvPr/>
          </p:nvSpPr>
          <p:spPr>
            <a:xfrm>
              <a:off x="971647" y="1268462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50881" y="1268462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2" name="组合 38"/>
          <p:cNvGrpSpPr>
            <a:grpSpLocks/>
          </p:cNvGrpSpPr>
          <p:nvPr/>
        </p:nvGrpSpPr>
        <p:grpSpPr bwMode="auto">
          <a:xfrm>
            <a:off x="7451895" y="2708573"/>
            <a:ext cx="1440078" cy="720080"/>
            <a:chOff x="251520" y="1268760"/>
            <a:chExt cx="1440160" cy="720080"/>
          </a:xfrm>
        </p:grpSpPr>
        <p:sp>
          <p:nvSpPr>
            <p:cNvPr id="59" name="矩形 58"/>
            <p:cNvSpPr/>
            <p:nvPr/>
          </p:nvSpPr>
          <p:spPr>
            <a:xfrm>
              <a:off x="972118" y="1268462"/>
              <a:ext cx="71917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60" name="矩形 59"/>
            <p:cNvSpPr/>
            <p:nvPr/>
          </p:nvSpPr>
          <p:spPr>
            <a:xfrm>
              <a:off x="251352" y="1268462"/>
              <a:ext cx="72076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3" name="组合 39"/>
          <p:cNvGrpSpPr>
            <a:grpSpLocks/>
          </p:cNvGrpSpPr>
          <p:nvPr/>
        </p:nvGrpSpPr>
        <p:grpSpPr bwMode="auto">
          <a:xfrm>
            <a:off x="251508" y="3428653"/>
            <a:ext cx="1440078" cy="720080"/>
            <a:chOff x="251520" y="1268760"/>
            <a:chExt cx="1440160" cy="720080"/>
          </a:xfrm>
        </p:grpSpPr>
        <p:sp>
          <p:nvSpPr>
            <p:cNvPr id="57" name="矩形 56"/>
            <p:cNvSpPr/>
            <p:nvPr/>
          </p:nvSpPr>
          <p:spPr>
            <a:xfrm>
              <a:off x="971605" y="1269107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50839" y="1269107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4" name="组合 40"/>
          <p:cNvGrpSpPr>
            <a:grpSpLocks/>
          </p:cNvGrpSpPr>
          <p:nvPr/>
        </p:nvGrpSpPr>
        <p:grpSpPr bwMode="auto">
          <a:xfrm>
            <a:off x="2411624" y="3428653"/>
            <a:ext cx="1440078" cy="720080"/>
            <a:chOff x="251520" y="1268760"/>
            <a:chExt cx="1440160" cy="720080"/>
          </a:xfrm>
        </p:grpSpPr>
        <p:sp>
          <p:nvSpPr>
            <p:cNvPr id="55" name="矩形 54"/>
            <p:cNvSpPr/>
            <p:nvPr/>
          </p:nvSpPr>
          <p:spPr>
            <a:xfrm>
              <a:off x="972077" y="1269107"/>
              <a:ext cx="719178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56" name="矩形 55"/>
            <p:cNvSpPr/>
            <p:nvPr/>
          </p:nvSpPr>
          <p:spPr>
            <a:xfrm>
              <a:off x="251311" y="1269107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5" name="组合 41"/>
          <p:cNvGrpSpPr>
            <a:grpSpLocks/>
          </p:cNvGrpSpPr>
          <p:nvPr/>
        </p:nvGrpSpPr>
        <p:grpSpPr bwMode="auto">
          <a:xfrm>
            <a:off x="4571740" y="3428653"/>
            <a:ext cx="1440078" cy="720080"/>
            <a:chOff x="251520" y="1268760"/>
            <a:chExt cx="1440160" cy="720080"/>
          </a:xfrm>
        </p:grpSpPr>
        <p:sp>
          <p:nvSpPr>
            <p:cNvPr id="53" name="矩形 52"/>
            <p:cNvSpPr/>
            <p:nvPr/>
          </p:nvSpPr>
          <p:spPr>
            <a:xfrm>
              <a:off x="972548" y="1269107"/>
              <a:ext cx="719179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54" name="矩形 53"/>
            <p:cNvSpPr/>
            <p:nvPr/>
          </p:nvSpPr>
          <p:spPr>
            <a:xfrm>
              <a:off x="251782" y="1269107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36" name="组合 42"/>
          <p:cNvGrpSpPr>
            <a:grpSpLocks/>
          </p:cNvGrpSpPr>
          <p:nvPr/>
        </p:nvGrpSpPr>
        <p:grpSpPr bwMode="auto">
          <a:xfrm>
            <a:off x="6731856" y="3428653"/>
            <a:ext cx="1440078" cy="720080"/>
            <a:chOff x="251520" y="1268760"/>
            <a:chExt cx="1440160" cy="720080"/>
          </a:xfrm>
        </p:grpSpPr>
        <p:sp>
          <p:nvSpPr>
            <p:cNvPr id="51" name="矩形 50"/>
            <p:cNvSpPr/>
            <p:nvPr/>
          </p:nvSpPr>
          <p:spPr>
            <a:xfrm>
              <a:off x="973020" y="1269107"/>
              <a:ext cx="719178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252254" y="1269107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37" name="矩形 36"/>
          <p:cNvSpPr/>
          <p:nvPr/>
        </p:nvSpPr>
        <p:spPr bwMode="auto">
          <a:xfrm>
            <a:off x="8891590" y="3429000"/>
            <a:ext cx="252412" cy="719138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38" name="矩形 37"/>
          <p:cNvSpPr/>
          <p:nvPr/>
        </p:nvSpPr>
        <p:spPr bwMode="auto">
          <a:xfrm>
            <a:off x="250827" y="4148138"/>
            <a:ext cx="720725" cy="9048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39" name="矩形 38"/>
          <p:cNvSpPr/>
          <p:nvPr/>
        </p:nvSpPr>
        <p:spPr bwMode="auto">
          <a:xfrm>
            <a:off x="2" y="4148138"/>
            <a:ext cx="250825" cy="90487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grpSp>
        <p:nvGrpSpPr>
          <p:cNvPr id="40" name="组合 46"/>
          <p:cNvGrpSpPr>
            <a:grpSpLocks/>
          </p:cNvGrpSpPr>
          <p:nvPr/>
        </p:nvGrpSpPr>
        <p:grpSpPr bwMode="auto">
          <a:xfrm>
            <a:off x="1691585" y="4130741"/>
            <a:ext cx="1440078" cy="90000"/>
            <a:chOff x="251520" y="1268760"/>
            <a:chExt cx="1440160" cy="720080"/>
          </a:xfrm>
        </p:grpSpPr>
        <p:sp>
          <p:nvSpPr>
            <p:cNvPr id="49" name="矩形 48"/>
            <p:cNvSpPr/>
            <p:nvPr/>
          </p:nvSpPr>
          <p:spPr>
            <a:xfrm>
              <a:off x="972978" y="1268232"/>
              <a:ext cx="719179" cy="723984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252212" y="1268232"/>
              <a:ext cx="720766" cy="723984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41" name="组合 47"/>
          <p:cNvGrpSpPr>
            <a:grpSpLocks/>
          </p:cNvGrpSpPr>
          <p:nvPr/>
        </p:nvGrpSpPr>
        <p:grpSpPr bwMode="auto">
          <a:xfrm>
            <a:off x="3851701" y="4148733"/>
            <a:ext cx="1440078" cy="72000"/>
            <a:chOff x="251520" y="1268760"/>
            <a:chExt cx="1440160" cy="720080"/>
          </a:xfrm>
        </p:grpSpPr>
        <p:sp>
          <p:nvSpPr>
            <p:cNvPr id="47" name="矩形 46"/>
            <p:cNvSpPr/>
            <p:nvPr/>
          </p:nvSpPr>
          <p:spPr>
            <a:xfrm>
              <a:off x="971862" y="1262809"/>
              <a:ext cx="719179" cy="73033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251096" y="1262809"/>
              <a:ext cx="720766" cy="730331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grpSp>
        <p:nvGrpSpPr>
          <p:cNvPr id="42" name="组合 48"/>
          <p:cNvGrpSpPr>
            <a:grpSpLocks/>
          </p:cNvGrpSpPr>
          <p:nvPr/>
        </p:nvGrpSpPr>
        <p:grpSpPr bwMode="auto">
          <a:xfrm>
            <a:off x="6011818" y="4148733"/>
            <a:ext cx="1440078" cy="72000"/>
            <a:chOff x="251520" y="1268760"/>
            <a:chExt cx="1440160" cy="720080"/>
          </a:xfrm>
        </p:grpSpPr>
        <p:sp>
          <p:nvSpPr>
            <p:cNvPr id="45" name="矩形 44"/>
            <p:cNvSpPr/>
            <p:nvPr/>
          </p:nvSpPr>
          <p:spPr>
            <a:xfrm>
              <a:off x="972333" y="1262809"/>
              <a:ext cx="719178" cy="730331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46" name="矩形 45"/>
            <p:cNvSpPr/>
            <p:nvPr/>
          </p:nvSpPr>
          <p:spPr>
            <a:xfrm>
              <a:off x="251567" y="1262809"/>
              <a:ext cx="720766" cy="730331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43" name="矩形 42"/>
          <p:cNvSpPr/>
          <p:nvPr/>
        </p:nvSpPr>
        <p:spPr bwMode="auto">
          <a:xfrm>
            <a:off x="8891587" y="4148138"/>
            <a:ext cx="360362" cy="7302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44" name="矩形 43"/>
          <p:cNvSpPr/>
          <p:nvPr/>
        </p:nvSpPr>
        <p:spPr bwMode="auto">
          <a:xfrm>
            <a:off x="8172451" y="4148138"/>
            <a:ext cx="719138" cy="7302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350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268518" y="4287332"/>
            <a:ext cx="8640960" cy="1013876"/>
          </a:xfrm>
        </p:spPr>
        <p:txBody>
          <a:bodyPr anchor="b"/>
          <a:lstStyle>
            <a:lvl1pPr algn="r"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251520" y="5358409"/>
            <a:ext cx="8640960" cy="590875"/>
          </a:xfrm>
        </p:spPr>
        <p:txBody>
          <a:bodyPr lIns="45720" rIns="45720"/>
          <a:lstStyle>
            <a:lvl1pPr marL="0" marR="48006" indent="0" algn="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  <a:extLst/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1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050" smtClean="0">
                <a:solidFill>
                  <a:srgbClr val="FFFFFF"/>
                </a:solidFill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82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83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25" smtClean="0">
                <a:solidFill>
                  <a:srgbClr val="FFFFFF"/>
                </a:solidFill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759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350"/>
            </a:lvl4pPr>
            <a:lvl5pPr>
              <a:defRPr sz="1100"/>
            </a:lvl5pPr>
            <a:extLst/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 rtlCol="0">
            <a:normAutofit/>
          </a:bodyPr>
          <a:lstStyle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extLst/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6727827" y="6408742"/>
            <a:ext cx="1588591" cy="365125"/>
          </a:xfrm>
        </p:spPr>
        <p:txBody>
          <a:bodyPr/>
          <a:lstStyle>
            <a:lvl1pPr algn="ctr">
              <a:defRPr sz="1050"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32442" y="6408742"/>
            <a:ext cx="481385" cy="365125"/>
          </a:xfrm>
        </p:spPr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959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95710"/>
          </a:xfr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8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8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44298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92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780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045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1875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20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926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33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843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4"/>
            <a:ext cx="1777470" cy="559276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455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0" y="-1133475"/>
            <a:ext cx="9251950" cy="2978150"/>
            <a:chOff x="0" y="1268760"/>
            <a:chExt cx="9252480" cy="2978150"/>
          </a:xfrm>
        </p:grpSpPr>
        <p:pic>
          <p:nvPicPr>
            <p:cNvPr id="3" name="图片 10" descr="Untitled-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8760"/>
              <a:ext cx="9144000" cy="297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组合 11"/>
            <p:cNvGrpSpPr>
              <a:grpSpLocks/>
            </p:cNvGrpSpPr>
            <p:nvPr/>
          </p:nvGrpSpPr>
          <p:grpSpPr bwMode="auto">
            <a:xfrm>
              <a:off x="251520" y="1268760"/>
              <a:ext cx="1440160" cy="720080"/>
              <a:chOff x="251520" y="1268760"/>
              <a:chExt cx="1440160" cy="7200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971605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50839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5" name="组合 12"/>
            <p:cNvGrpSpPr>
              <a:grpSpLocks/>
            </p:cNvGrpSpPr>
            <p:nvPr/>
          </p:nvGrpSpPr>
          <p:grpSpPr bwMode="auto">
            <a:xfrm>
              <a:off x="2411760" y="1268760"/>
              <a:ext cx="1440160" cy="720080"/>
              <a:chOff x="251520" y="1268760"/>
              <a:chExt cx="1440160" cy="72008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972077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51311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6" name="组合 13"/>
            <p:cNvGrpSpPr>
              <a:grpSpLocks/>
            </p:cNvGrpSpPr>
            <p:nvPr/>
          </p:nvGrpSpPr>
          <p:grpSpPr bwMode="auto">
            <a:xfrm>
              <a:off x="4572000" y="1268760"/>
              <a:ext cx="1440160" cy="720080"/>
              <a:chOff x="251520" y="1268760"/>
              <a:chExt cx="1440160" cy="720080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972548" y="1268760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51782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7" name="组合 14"/>
            <p:cNvGrpSpPr>
              <a:grpSpLocks/>
            </p:cNvGrpSpPr>
            <p:nvPr/>
          </p:nvGrpSpPr>
          <p:grpSpPr bwMode="auto">
            <a:xfrm>
              <a:off x="6732240" y="1268760"/>
              <a:ext cx="1440160" cy="720080"/>
              <a:chOff x="251520" y="1268760"/>
              <a:chExt cx="1440160" cy="72008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973020" y="1268760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52254" y="1268760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8892097" y="1268760"/>
              <a:ext cx="252426" cy="7207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9" name="矩形 8"/>
            <p:cNvSpPr/>
            <p:nvPr/>
          </p:nvSpPr>
          <p:spPr>
            <a:xfrm>
              <a:off x="250839" y="1989485"/>
              <a:ext cx="72076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1989485"/>
              <a:ext cx="25083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11" name="组合 19"/>
            <p:cNvGrpSpPr>
              <a:grpSpLocks/>
            </p:cNvGrpSpPr>
            <p:nvPr/>
          </p:nvGrpSpPr>
          <p:grpSpPr bwMode="auto">
            <a:xfrm>
              <a:off x="1691680" y="1988840"/>
              <a:ext cx="1440160" cy="720080"/>
              <a:chOff x="251520" y="1268760"/>
              <a:chExt cx="1440160" cy="72008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972978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52212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2" name="组合 20"/>
            <p:cNvGrpSpPr>
              <a:grpSpLocks/>
            </p:cNvGrpSpPr>
            <p:nvPr/>
          </p:nvGrpSpPr>
          <p:grpSpPr bwMode="auto">
            <a:xfrm>
              <a:off x="3923928" y="1988840"/>
              <a:ext cx="1440160" cy="720080"/>
              <a:chOff x="251520" y="1268760"/>
              <a:chExt cx="1440160" cy="7200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972883" y="1269405"/>
                <a:ext cx="719179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5211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3" name="组合 22"/>
            <p:cNvGrpSpPr>
              <a:grpSpLocks/>
            </p:cNvGrpSpPr>
            <p:nvPr/>
          </p:nvGrpSpPr>
          <p:grpSpPr bwMode="auto">
            <a:xfrm>
              <a:off x="6012160" y="1988840"/>
              <a:ext cx="1440160" cy="720080"/>
              <a:chOff x="251520" y="1268760"/>
              <a:chExt cx="1440160" cy="72008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972333" y="1269405"/>
                <a:ext cx="719178" cy="719138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51567" y="1269405"/>
                <a:ext cx="720766" cy="719138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892097" y="1989485"/>
              <a:ext cx="252426" cy="71913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172918" y="1989485"/>
              <a:ext cx="719179" cy="71913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708623"/>
              <a:ext cx="250839" cy="7207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17" name="组合 26"/>
            <p:cNvGrpSpPr>
              <a:grpSpLocks/>
            </p:cNvGrpSpPr>
            <p:nvPr/>
          </p:nvGrpSpPr>
          <p:grpSpPr bwMode="auto">
            <a:xfrm>
              <a:off x="971600" y="2708920"/>
              <a:ext cx="1440160" cy="720080"/>
              <a:chOff x="251520" y="1268760"/>
              <a:chExt cx="1440160" cy="720080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972292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51526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8" name="组合 27"/>
            <p:cNvGrpSpPr>
              <a:grpSpLocks/>
            </p:cNvGrpSpPr>
            <p:nvPr/>
          </p:nvGrpSpPr>
          <p:grpSpPr bwMode="auto">
            <a:xfrm>
              <a:off x="3131840" y="2708920"/>
              <a:ext cx="1440160" cy="720080"/>
              <a:chOff x="251520" y="1268760"/>
              <a:chExt cx="1440160" cy="72008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972763" y="1268463"/>
                <a:ext cx="719178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5199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19" name="组合 28"/>
            <p:cNvGrpSpPr>
              <a:grpSpLocks/>
            </p:cNvGrpSpPr>
            <p:nvPr/>
          </p:nvGrpSpPr>
          <p:grpSpPr bwMode="auto">
            <a:xfrm>
              <a:off x="5292080" y="2708920"/>
              <a:ext cx="1440160" cy="720080"/>
              <a:chOff x="251520" y="1268760"/>
              <a:chExt cx="1440160" cy="72008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971647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50881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0" name="组合 30"/>
            <p:cNvGrpSpPr>
              <a:grpSpLocks/>
            </p:cNvGrpSpPr>
            <p:nvPr/>
          </p:nvGrpSpPr>
          <p:grpSpPr bwMode="auto">
            <a:xfrm>
              <a:off x="7452320" y="2708920"/>
              <a:ext cx="1440160" cy="720080"/>
              <a:chOff x="251520" y="1268760"/>
              <a:chExt cx="1440160" cy="72008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2118" y="1268463"/>
                <a:ext cx="719179" cy="720725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51352" y="1268463"/>
                <a:ext cx="720766" cy="720725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1" name="组合 31"/>
            <p:cNvGrpSpPr>
              <a:grpSpLocks/>
            </p:cNvGrpSpPr>
            <p:nvPr/>
          </p:nvGrpSpPr>
          <p:grpSpPr bwMode="auto">
            <a:xfrm>
              <a:off x="251520" y="3429000"/>
              <a:ext cx="1440160" cy="720080"/>
              <a:chOff x="251520" y="1268760"/>
              <a:chExt cx="1440160" cy="72008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971605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50839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2" name="组合 32"/>
            <p:cNvGrpSpPr>
              <a:grpSpLocks/>
            </p:cNvGrpSpPr>
            <p:nvPr/>
          </p:nvGrpSpPr>
          <p:grpSpPr bwMode="auto">
            <a:xfrm>
              <a:off x="2411760" y="3429000"/>
              <a:ext cx="1440160" cy="720080"/>
              <a:chOff x="251520" y="1268760"/>
              <a:chExt cx="1440160" cy="720080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972077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51311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3" name="组合 33"/>
            <p:cNvGrpSpPr>
              <a:grpSpLocks/>
            </p:cNvGrpSpPr>
            <p:nvPr/>
          </p:nvGrpSpPr>
          <p:grpSpPr bwMode="auto">
            <a:xfrm>
              <a:off x="4572000" y="3429000"/>
              <a:ext cx="1440160" cy="720080"/>
              <a:chOff x="251520" y="1268760"/>
              <a:chExt cx="1440160" cy="72008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972548" y="1269108"/>
                <a:ext cx="719179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51782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4" name="组合 34"/>
            <p:cNvGrpSpPr>
              <a:grpSpLocks/>
            </p:cNvGrpSpPr>
            <p:nvPr/>
          </p:nvGrpSpPr>
          <p:grpSpPr bwMode="auto">
            <a:xfrm>
              <a:off x="6732240" y="3429000"/>
              <a:ext cx="1440160" cy="720080"/>
              <a:chOff x="251520" y="1268760"/>
              <a:chExt cx="1440160" cy="72008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973020" y="1269108"/>
                <a:ext cx="719178" cy="719137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52254" y="1269108"/>
                <a:ext cx="720766" cy="719137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8892097" y="3429348"/>
              <a:ext cx="252426" cy="719137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50839" y="4148485"/>
              <a:ext cx="720766" cy="90488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4148485"/>
              <a:ext cx="250839" cy="90488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grpSp>
          <p:nvGrpSpPr>
            <p:cNvPr id="28" name="组合 38"/>
            <p:cNvGrpSpPr>
              <a:grpSpLocks/>
            </p:cNvGrpSpPr>
            <p:nvPr/>
          </p:nvGrpSpPr>
          <p:grpSpPr bwMode="auto">
            <a:xfrm>
              <a:off x="1691680" y="4131088"/>
              <a:ext cx="1440160" cy="90000"/>
              <a:chOff x="251520" y="1268760"/>
              <a:chExt cx="1440160" cy="72008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72978" y="1268240"/>
                <a:ext cx="719179" cy="723976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52212" y="1268240"/>
                <a:ext cx="720766" cy="723976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29" name="组合 39"/>
            <p:cNvGrpSpPr>
              <a:grpSpLocks/>
            </p:cNvGrpSpPr>
            <p:nvPr/>
          </p:nvGrpSpPr>
          <p:grpSpPr bwMode="auto">
            <a:xfrm>
              <a:off x="3851920" y="4149080"/>
              <a:ext cx="1440160" cy="72000"/>
              <a:chOff x="251520" y="1268760"/>
              <a:chExt cx="1440160" cy="72008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971862" y="1262809"/>
                <a:ext cx="719179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51096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grpSp>
          <p:nvGrpSpPr>
            <p:cNvPr id="30" name="组合 40"/>
            <p:cNvGrpSpPr>
              <a:grpSpLocks/>
            </p:cNvGrpSpPr>
            <p:nvPr/>
          </p:nvGrpSpPr>
          <p:grpSpPr bwMode="auto">
            <a:xfrm>
              <a:off x="6012160" y="4149080"/>
              <a:ext cx="1440160" cy="72000"/>
              <a:chOff x="251520" y="1268760"/>
              <a:chExt cx="1440160" cy="72008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72333" y="1262809"/>
                <a:ext cx="719178" cy="730331"/>
              </a:xfrm>
              <a:prstGeom prst="rect">
                <a:avLst/>
              </a:prstGeom>
              <a:solidFill>
                <a:schemeClr val="bg1">
                  <a:lumMod val="8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51567" y="1262809"/>
                <a:ext cx="720766" cy="730331"/>
              </a:xfrm>
              <a:prstGeom prst="rect">
                <a:avLst/>
              </a:prstGeom>
              <a:solidFill>
                <a:schemeClr val="bg1">
                  <a:lumMod val="8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350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8892097" y="4148485"/>
              <a:ext cx="360383" cy="73025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72918" y="4148485"/>
              <a:ext cx="719179" cy="73025"/>
            </a:xfrm>
            <a:prstGeom prst="rect">
              <a:avLst/>
            </a:prstGeom>
            <a:solidFill>
              <a:schemeClr val="bg1">
                <a:lumMod val="8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350"/>
            </a:p>
          </p:txBody>
        </p:sp>
      </p:grpSp>
      <p:sp>
        <p:nvSpPr>
          <p:cNvPr id="6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7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933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2411414" y="1268417"/>
            <a:ext cx="5056525" cy="769937"/>
            <a:chOff x="2411760" y="1268760"/>
            <a:chExt cx="5056841" cy="769441"/>
          </a:xfrm>
        </p:grpSpPr>
        <p:sp>
          <p:nvSpPr>
            <p:cNvPr id="3" name="文本框 10"/>
            <p:cNvSpPr txBox="1">
              <a:spLocks noChangeArrowheads="1"/>
            </p:cNvSpPr>
            <p:nvPr/>
          </p:nvSpPr>
          <p:spPr bwMode="auto">
            <a:xfrm>
              <a:off x="2411760" y="1268760"/>
              <a:ext cx="2160240" cy="599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>
                  <a:solidFill>
                    <a:srgbClr val="7F7F7F"/>
                  </a:solidFill>
                  <a:latin typeface="Impact" panose="020B0806030902050204" pitchFamily="34" charset="0"/>
                </a:rPr>
                <a:t>Zhangl</a:t>
              </a:r>
              <a:r>
                <a:rPr lang="en-US" altLang="zh-CN" sz="1800">
                  <a:latin typeface="Impact" panose="020B0806030902050204" pitchFamily="34" charset="0"/>
                </a:rPr>
                <a:t> Design</a:t>
              </a:r>
            </a:p>
            <a:p>
              <a:pPr eaLnBrk="1" hangingPunct="1"/>
              <a:endParaRPr lang="en-US" altLang="zh-CN" sz="600">
                <a:latin typeface="Impact" panose="020B0806030902050204" pitchFamily="34" charset="0"/>
              </a:endParaRPr>
            </a:p>
            <a:p>
              <a:pPr eaLnBrk="1" hangingPunct="1"/>
              <a:r>
                <a:rPr lang="en-US" altLang="zh-CN" sz="900">
                  <a:solidFill>
                    <a:srgbClr val="7F7F7F"/>
                  </a:solidFill>
                  <a:latin typeface="Calibri" panose="020F0502020204030204" pitchFamily="34" charset="0"/>
                </a:rPr>
                <a:t>zhangl179@nenu.edu.cn</a:t>
              </a:r>
              <a:endParaRPr lang="zh-CN" altLang="en-US" sz="1350">
                <a:solidFill>
                  <a:srgbClr val="7F7F7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572482" y="1268760"/>
              <a:ext cx="0" cy="769441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12"/>
            <p:cNvSpPr txBox="1">
              <a:spLocks noChangeArrowheads="1"/>
            </p:cNvSpPr>
            <p:nvPr/>
          </p:nvSpPr>
          <p:spPr bwMode="auto">
            <a:xfrm>
              <a:off x="4860032" y="1351801"/>
              <a:ext cx="2608569" cy="23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900">
                  <a:latin typeface="华文细黑" panose="02010600040101010101" pitchFamily="2" charset="-122"/>
                  <a:ea typeface="华文细黑" panose="02010600040101010101" pitchFamily="2" charset="-122"/>
                </a:rPr>
                <a:t>本模板仅供校内教学使用，请勿用于商业使用！</a:t>
              </a:r>
              <a:endParaRPr lang="zh-CN" altLang="en-US" sz="135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7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6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3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736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84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700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59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991260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2"/>
            <a:ext cx="17272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991261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324600"/>
            <a:ext cx="495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991262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00" y="6324602"/>
            <a:ext cx="10668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91263" name="Freeform 31"/>
          <p:cNvSpPr>
            <a:spLocks noChangeArrowheads="1"/>
          </p:cNvSpPr>
          <p:nvPr/>
        </p:nvSpPr>
        <p:spPr bwMode="auto">
          <a:xfrm>
            <a:off x="381000" y="228600"/>
            <a:ext cx="8229600" cy="8382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91264" name="Line 32"/>
          <p:cNvSpPr>
            <a:spLocks noChangeShapeType="1"/>
          </p:cNvSpPr>
          <p:nvPr/>
        </p:nvSpPr>
        <p:spPr bwMode="auto">
          <a:xfrm>
            <a:off x="457200" y="6307138"/>
            <a:ext cx="82296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135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2381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70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38200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TW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418263"/>
            <a:ext cx="41910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IAPCM 29 May 2013</a:t>
            </a:r>
          </a:p>
        </p:txBody>
      </p:sp>
      <p:sp>
        <p:nvSpPr>
          <p:cNvPr id="81306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62600" y="641826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3366"/>
                </a:solidFill>
                <a:latin typeface="Garamond" pitchFamily="18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www.phy.cuhk.edu.hk/rbliu</a:t>
            </a:r>
          </a:p>
        </p:txBody>
      </p:sp>
      <p:sp>
        <p:nvSpPr>
          <p:cNvPr id="81306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8263"/>
            <a:ext cx="6096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3366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40F9B95-6704-49C0-A00E-946891BA317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13063" name="Line 7"/>
          <p:cNvSpPr>
            <a:spLocks noChangeShapeType="1"/>
          </p:cNvSpPr>
          <p:nvPr/>
        </p:nvSpPr>
        <p:spPr bwMode="auto">
          <a:xfrm>
            <a:off x="1114426" y="6400800"/>
            <a:ext cx="7953375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1350">
              <a:solidFill>
                <a:srgbClr val="000000"/>
              </a:solidFill>
            </a:endParaRPr>
          </a:p>
        </p:txBody>
      </p:sp>
      <p:pic>
        <p:nvPicPr>
          <p:cNvPr id="23559" name="Picture 9" descr="culogo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5100" y="6311902"/>
            <a:ext cx="6858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993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rgbClr val="0033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27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7" y="6408742"/>
            <a:ext cx="1588591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05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CE8D5F43-11FC-4A47-8AB9-3C569A0CF75E}" type="datetimeFigureOut">
              <a:rPr lang="zh-CN" altLang="en-US" smtClean="0"/>
              <a:pPr/>
              <a:t>2017-03-31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42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5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429590" y="6408742"/>
            <a:ext cx="58423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50" b="0" smtClean="0">
                <a:solidFill>
                  <a:schemeClr val="tx1"/>
                </a:solidFill>
                <a:latin typeface="Arial" charset="0"/>
              </a:defRPr>
            </a:lvl1pPr>
            <a:extLst/>
          </a:lstStyle>
          <a:p>
            <a:fld id="{90D828E9-83C5-4984-96D7-CAB79F9D1FB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1" name="图片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" y="6428355"/>
            <a:ext cx="25542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46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75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75" b="1">
          <a:solidFill>
            <a:schemeClr val="tx2"/>
          </a:solidFill>
          <a:latin typeface="Lucida Sans Unicode" panose="020B0602030504020204" pitchFamily="34" charset="0"/>
          <a:ea typeface="黑体" panose="02010609060101010101" pitchFamily="49" charset="-122"/>
        </a:defRPr>
      </a:lvl9pPr>
      <a:extLst/>
    </p:titleStyle>
    <p:bodyStyle>
      <a:lvl1pPr marL="273844" indent="-191691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5535" indent="-171450" algn="l" rtl="0" eaLnBrk="1" fontAlgn="base" hangingPunct="1">
        <a:spcBef>
          <a:spcPts val="244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44129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157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42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28700" indent="-171450" algn="l" rtl="0" eaLnBrk="1" fontAlgn="base" hangingPunct="1">
        <a:spcBef>
          <a:spcPts val="263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01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71450" algn="l" rtl="0" eaLnBrk="1" latinLnBrk="0" hangingPunct="1">
        <a:spcBef>
          <a:spcPts val="263"/>
        </a:spcBef>
        <a:buClr>
          <a:schemeClr val="accent3"/>
        </a:buClr>
        <a:buFont typeface="Wingdings 2"/>
        <a:buChar char=""/>
        <a:defRPr kumimoji="0" sz="1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6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7.emf"/><Relationship Id="rId7" Type="http://schemas.openxmlformats.org/officeDocument/2006/relationships/image" Target="../media/image5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1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png"/><Relationship Id="rId9" Type="http://schemas.openxmlformats.org/officeDocument/2006/relationships/image" Target="../media/image8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7.emf"/><Relationship Id="rId4" Type="http://schemas.openxmlformats.org/officeDocument/2006/relationships/image" Target="../media/image8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18" Type="http://schemas.openxmlformats.org/officeDocument/2006/relationships/image" Target="../media/image11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20" Type="http://schemas.openxmlformats.org/officeDocument/2006/relationships/image" Target="../media/image118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10" Type="http://schemas.openxmlformats.org/officeDocument/2006/relationships/image" Target="../media/image108.emf"/><Relationship Id="rId19" Type="http://schemas.openxmlformats.org/officeDocument/2006/relationships/image" Target="../media/image117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4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23.emf"/><Relationship Id="rId11" Type="http://schemas.openxmlformats.org/officeDocument/2006/relationships/image" Target="../media/image128.emf"/><Relationship Id="rId5" Type="http://schemas.openxmlformats.org/officeDocument/2006/relationships/image" Target="../media/image122.emf"/><Relationship Id="rId10" Type="http://schemas.openxmlformats.org/officeDocument/2006/relationships/image" Target="../media/image127.emf"/><Relationship Id="rId4" Type="http://schemas.openxmlformats.org/officeDocument/2006/relationships/image" Target="../media/image121.emf"/><Relationship Id="rId9" Type="http://schemas.openxmlformats.org/officeDocument/2006/relationships/image" Target="../media/image12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6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7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12" Type="http://schemas.openxmlformats.org/officeDocument/2006/relationships/image" Target="../media/image148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42.emf"/><Relationship Id="rId11" Type="http://schemas.openxmlformats.org/officeDocument/2006/relationships/image" Target="../media/image147.emf"/><Relationship Id="rId5" Type="http://schemas.openxmlformats.org/officeDocument/2006/relationships/image" Target="../media/image141.emf"/><Relationship Id="rId10" Type="http://schemas.openxmlformats.org/officeDocument/2006/relationships/image" Target="../media/image146.png"/><Relationship Id="rId4" Type="http://schemas.openxmlformats.org/officeDocument/2006/relationships/image" Target="../media/image140.emf"/><Relationship Id="rId9" Type="http://schemas.openxmlformats.org/officeDocument/2006/relationships/image" Target="../media/image14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7" Type="http://schemas.openxmlformats.org/officeDocument/2006/relationships/image" Target="../media/image161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image" Target="../media/image177.emf"/><Relationship Id="rId7" Type="http://schemas.openxmlformats.org/officeDocument/2006/relationships/image" Target="../media/image181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0.emf"/><Relationship Id="rId5" Type="http://schemas.openxmlformats.org/officeDocument/2006/relationships/image" Target="../media/image179.emf"/><Relationship Id="rId4" Type="http://schemas.openxmlformats.org/officeDocument/2006/relationships/image" Target="../media/image178.emf"/><Relationship Id="rId9" Type="http://schemas.openxmlformats.org/officeDocument/2006/relationships/image" Target="../media/image18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187.emf"/><Relationship Id="rId7" Type="http://schemas.openxmlformats.org/officeDocument/2006/relationships/image" Target="../media/image191.emf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5" Type="http://schemas.openxmlformats.org/officeDocument/2006/relationships/image" Target="../media/image189.emf"/><Relationship Id="rId10" Type="http://schemas.openxmlformats.org/officeDocument/2006/relationships/image" Target="../media/image194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7" Type="http://schemas.openxmlformats.org/officeDocument/2006/relationships/image" Target="../media/image207.emf"/><Relationship Id="rId2" Type="http://schemas.openxmlformats.org/officeDocument/2006/relationships/image" Target="../media/image202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06.emf"/><Relationship Id="rId5" Type="http://schemas.openxmlformats.org/officeDocument/2006/relationships/image" Target="../media/image205.emf"/><Relationship Id="rId4" Type="http://schemas.openxmlformats.org/officeDocument/2006/relationships/image" Target="../media/image204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emf"/><Relationship Id="rId3" Type="http://schemas.openxmlformats.org/officeDocument/2006/relationships/image" Target="../media/image209.emf"/><Relationship Id="rId7" Type="http://schemas.openxmlformats.org/officeDocument/2006/relationships/image" Target="../media/image213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12.emf"/><Relationship Id="rId5" Type="http://schemas.openxmlformats.org/officeDocument/2006/relationships/image" Target="../media/image211.emf"/><Relationship Id="rId4" Type="http://schemas.openxmlformats.org/officeDocument/2006/relationships/image" Target="../media/image210.emf"/><Relationship Id="rId9" Type="http://schemas.openxmlformats.org/officeDocument/2006/relationships/image" Target="../media/image215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emf"/><Relationship Id="rId7" Type="http://schemas.openxmlformats.org/officeDocument/2006/relationships/image" Target="../media/image221.emf"/><Relationship Id="rId12" Type="http://schemas.openxmlformats.org/officeDocument/2006/relationships/image" Target="../media/image226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20.emf"/><Relationship Id="rId11" Type="http://schemas.openxmlformats.org/officeDocument/2006/relationships/image" Target="../media/image225.emf"/><Relationship Id="rId5" Type="http://schemas.openxmlformats.org/officeDocument/2006/relationships/image" Target="../media/image219.emf"/><Relationship Id="rId10" Type="http://schemas.openxmlformats.org/officeDocument/2006/relationships/image" Target="../media/image224.emf"/><Relationship Id="rId4" Type="http://schemas.openxmlformats.org/officeDocument/2006/relationships/image" Target="../media/image218.emf"/><Relationship Id="rId9" Type="http://schemas.openxmlformats.org/officeDocument/2006/relationships/image" Target="../media/image22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emf"/><Relationship Id="rId3" Type="http://schemas.openxmlformats.org/officeDocument/2006/relationships/image" Target="../media/image234.emf"/><Relationship Id="rId7" Type="http://schemas.openxmlformats.org/officeDocument/2006/relationships/image" Target="../media/image238.emf"/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37.emf"/><Relationship Id="rId5" Type="http://schemas.openxmlformats.org/officeDocument/2006/relationships/image" Target="../media/image236.emf"/><Relationship Id="rId4" Type="http://schemas.openxmlformats.org/officeDocument/2006/relationships/image" Target="../media/image235.emf"/><Relationship Id="rId9" Type="http://schemas.openxmlformats.org/officeDocument/2006/relationships/image" Target="../media/image24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7" Type="http://schemas.openxmlformats.org/officeDocument/2006/relationships/image" Target="../media/image246.emf"/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45.emf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94.png"/><Relationship Id="rId7" Type="http://schemas.openxmlformats.org/officeDocument/2006/relationships/image" Target="../media/image16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95.png"/><Relationship Id="rId9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5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4192" y="958119"/>
            <a:ext cx="5819055" cy="994122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一维定态问题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589723" y="2113219"/>
            <a:ext cx="41331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一维定态的一般性质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无限深方势阱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势垒的贯穿和势阱的穿透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一维谐振子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δ</a:t>
            </a:r>
            <a:r>
              <a:rPr lang="zh-CN" altLang="en-US" sz="2400" dirty="0">
                <a:solidFill>
                  <a:srgbClr val="7030A0"/>
                </a:solidFill>
                <a:ea typeface="微软雅黑" panose="020B0503020204020204" pitchFamily="34" charset="-122"/>
              </a:rPr>
              <a:t>势</a:t>
            </a:r>
          </a:p>
        </p:txBody>
      </p:sp>
      <p:pic>
        <p:nvPicPr>
          <p:cNvPr id="8193" name="Picture 1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38" y="2433557"/>
            <a:ext cx="3666478" cy="42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65846" y="1967053"/>
            <a:ext cx="990703" cy="1720065"/>
          </a:xfrm>
          <a:prstGeom prst="rect">
            <a:avLst/>
          </a:prstGeom>
          <a:solidFill>
            <a:srgbClr val="7030A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x-IV_mathan" altLang="zh-CN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&lt;0,</m:t>
                                </m:r>
                                <m:r>
                                  <a:rPr lang="x-IV_mathan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IV_mathan" altLang="zh-CN" dirty="0"/>
              </a:p>
              <a:p>
                <a:r>
                  <a:rPr lang="zh-CN" altLang="zh-CN" dirty="0"/>
                  <a:t>定态</a:t>
                </a:r>
                <a:r>
                  <a:rPr lang="en-US" altLang="zh-CN" dirty="0" err="1"/>
                  <a:t>Schr</a:t>
                </a:r>
                <a:r>
                  <a:rPr lang="zh-CN" altLang="zh-CN" dirty="0"/>
                  <a:t>ö</a:t>
                </a:r>
                <a:r>
                  <a:rPr lang="en-US" altLang="zh-CN" dirty="0" err="1"/>
                  <a:t>dinger方程</a:t>
                </a:r>
                <a:endParaRPr lang="zh-CN" altLang="zh-CN" dirty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𝑚𝐸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e>
                                      <m:sup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x-IV_matha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d>
                                      <m:d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>
                                      <m:f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x-IV_matha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ℏ</m:t>
                                            </m:r>
                                          </m:e>
                                          <m:sup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x-IV_matha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d>
                                      <m:d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x-IV_matha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d>
                                      <m:d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=−</m:t>
                                    </m:r>
                                    <m:f>
                                      <m:f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𝑚𝐸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x-IV_matha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ℏ</m:t>
                                            </m:r>
                                          </m:e>
                                          <m:sup>
                                            <m:r>
                                              <a:rPr lang="x-IV_mathan" altLang="zh-C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d>
                                      <m:dPr>
                                        <m:ctrlPr>
                                          <a:rPr lang="x-IV_matha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x-IV_mathan" altLang="zh-CN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0&lt;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/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IV_mathan" altLang="zh-CN" dirty="0"/>
              </a:p>
              <a:p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&lt;0,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没有束缚态解，</a:t>
                </a:r>
                <a:endParaRPr lang="en-US" altLang="zh-CN" dirty="0"/>
              </a:p>
              <a:p>
                <a:r>
                  <a:rPr lang="zh-CN" altLang="zh-CN" dirty="0"/>
                  <a:t>自由粒子入射问题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zh-CN" dirty="0"/>
                  <a:t>一维散射问题</a:t>
                </a:r>
                <a:endParaRPr lang="en-US" altLang="zh-CN" dirty="0"/>
              </a:p>
              <a:p>
                <a:r>
                  <a:rPr lang="zh-CN" altLang="zh-CN" dirty="0"/>
                  <a:t>透射系数和反射系数。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一维方势垒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764306" y="1481138"/>
            <a:ext cx="3147827" cy="2667646"/>
            <a:chOff x="4665353" y="1579555"/>
            <a:chExt cx="3147827" cy="266764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4777815" y="3794002"/>
              <a:ext cx="26702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 flipV="1">
              <a:off x="5560223" y="1731475"/>
              <a:ext cx="13648" cy="20625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665353" y="1579555"/>
                  <a:ext cx="884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353" y="1579555"/>
                  <a:ext cx="88498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379"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7378766" y="3744591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766" y="3744591"/>
                  <a:ext cx="4344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7663219" y="1696531"/>
                <a:ext cx="384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19" y="1696531"/>
                <a:ext cx="384452" cy="461665"/>
              </a:xfrm>
              <a:prstGeom prst="rect">
                <a:avLst/>
              </a:prstGeom>
              <a:blipFill>
                <a:blip r:embed="rId7"/>
                <a:stretch>
                  <a:fillRect l="-3175" r="-14286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1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14350"/>
                <a:ext cx="8229600" cy="5492750"/>
              </a:xfrm>
            </p:spPr>
            <p:txBody>
              <a:bodyPr/>
              <a:lstStyle/>
              <a:p>
                <a:pPr marL="539353" indent="-457200">
                  <a:buSzPct val="100000"/>
                  <a:buFont typeface="+mj-lt"/>
                  <a:buAutoNum type="arabicPeriod"/>
                </a:pP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zh-CN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zh-CN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zh-CN" sz="2400" b="1" i="1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zh-CN" sz="2400" b="1" dirty="0"/>
                  <a:t>（经典允许区）</a:t>
                </a:r>
                <a:endParaRPr lang="en-US" altLang="zh-CN" sz="2400" b="1" dirty="0"/>
              </a:p>
              <a:p>
                <a:pPr marL="82153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r>
                      <a:rPr lang="x-IV_mathan" altLang="zh-CN">
                        <a:latin typeface="Cambria Math" panose="02040503050406030204" pitchFamily="18" charset="0"/>
                      </a:rPr>
                      <m:t>𝑘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𝑚𝐸</m:t>
                        </m:r>
                      </m:e>
                    </m:rad>
                    <m:r>
                      <a:rPr lang="x-IV_mathan" altLang="zh-CN">
                        <a:latin typeface="Cambria Math" panose="02040503050406030204" pitchFamily="18" charset="0"/>
                      </a:rPr>
                      <m:t>/ℏ</m:t>
                    </m:r>
                  </m:oMath>
                </a14:m>
                <a:endParaRPr lang="en-US" altLang="zh-CN" dirty="0"/>
              </a:p>
              <a:p>
                <a:pPr marL="82153" indent="0">
                  <a:buNone/>
                </a:pPr>
                <a:r>
                  <a:rPr lang="zh-CN" altLang="zh-CN" sz="2400" dirty="0">
                    <a:solidFill>
                      <a:srgbClr val="C00000"/>
                    </a:solidFill>
                  </a:rPr>
                  <a:t>反射系数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sz="2400" dirty="0">
                  <a:solidFill>
                    <a:srgbClr val="C00000"/>
                  </a:solidFill>
                </a:endParaRPr>
              </a:p>
              <a:p>
                <a:pPr marL="82153" indent="0">
                  <a:buNone/>
                </a:pPr>
                <a:r>
                  <a:rPr lang="zh-CN" altLang="zh-CN" sz="2400" dirty="0">
                    <a:solidFill>
                      <a:srgbClr val="C00000"/>
                    </a:solidFill>
                  </a:rPr>
                  <a:t>透射系数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zh-CN" altLang="zh-CN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zh-CN" sz="2400" b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b="1" dirty="0"/>
                  <a:t>区域（经典禁区）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2400" b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zh-CN" sz="2400" b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zh-CN" sz="2400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zh-CN" sz="2400" b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2400" dirty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x-IV_mathan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x-IV_mathan" altLang="zh-CN" dirty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x-IV_mathan" altLang="zh-CN" dirty="0"/>
              </a:p>
              <a:p>
                <a:r>
                  <a:rPr lang="zh-CN" altLang="zh-CN" dirty="0"/>
                  <a:t>连续性条件：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zh-CN" dirty="0"/>
                  <a:t>连续</a:t>
                </a:r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num>
                                  <m:den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𝑖𝑘𝑎</m:t>
                                        </m:r>
                                      </m:sup>
                                    </m:s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num>
                                  <m:den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</m:den>
                                </m:f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𝑖𝑘𝑎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endParaRPr lang="zh-CN" altLang="en-US" sz="24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14350"/>
                <a:ext cx="8229600" cy="5492750"/>
              </a:xfrm>
              <a:blipFill>
                <a:blip r:embed="rId2"/>
                <a:stretch>
                  <a:fillRect l="-370" t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44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81138"/>
                <a:ext cx="8401051" cy="4525962"/>
              </a:xfrm>
            </p:spPr>
            <p:txBody>
              <a:bodyPr/>
              <a:lstStyle/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altLang="zh-CN" sz="240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x-IV_mathan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x-IV_mathan" altLang="zh-C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x-IV_matha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x-IV_matha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x-IV_mathan" altLang="zh-CN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x-IV_matha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p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sh</m:t>
                              </m:r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x-IV_mathan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x-IV_matha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altLang="zh-CN" sz="24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x-IV_matha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sh</m:t>
                                      </m:r>
                                    </m:e>
                                    <m:sup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x-IV_mathan" altLang="zh-CN" sz="240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x-IV_mathan" altLang="zh-CN" sz="240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x-IV_matha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x-IV_matha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IV_mathan" altLang="zh-CN" sz="240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x-IV_mathan" altLang="zh-CN" sz="2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x-IV_matha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 sz="240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x-IV_matha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x-IV_mathan" altLang="zh-CN" sz="240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x-IV_matha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altLang="zh-CN" sz="2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x-IV_mathan" altLang="zh-CN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x-IV_mathan" altLang="zh-CN" sz="2400" dirty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zh-C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zh-CN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p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sh</m:t>
                              </m:r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zh-CN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𝜅</m:t>
                                      </m:r>
                                    </m:e>
                                    <m:sup>
                                      <m:r>
                                        <a:rPr lang="zh-CN" altLang="zh-CN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sh</m:t>
                              </m:r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𝜅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zh-CN" sz="2400">
                              <a:latin typeface="Cambria Math" panose="02040503050406030204" pitchFamily="18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zh-CN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2400" dirty="0"/>
              </a:p>
              <a:p>
                <a:pPr marL="82153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zh-CN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400" dirty="0"/>
                  <a:t>,</a:t>
                </a:r>
              </a:p>
              <a:p>
                <a:pPr marL="82153" indent="0">
                  <a:buNone/>
                </a:pPr>
                <a:r>
                  <a:rPr lang="en-US" altLang="zh-CN" sz="2400" dirty="0"/>
                  <a:t> </a:t>
                </a:r>
                <a:r>
                  <a:rPr lang="zh-CN" altLang="zh-CN" sz="2400" dirty="0"/>
                  <a:t>概率守恒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81138"/>
                <a:ext cx="8401051" cy="45259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effectLst/>
              </a:rPr>
              <a:t>粒子能穿过比他能量更高的势垒——隧道效应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7538" y="3118511"/>
            <a:ext cx="5986462" cy="373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effectLst/>
              </a:rPr>
              <a:t>一维方势阱</a:t>
            </a:r>
            <a:endParaRPr lang="zh-CN" altLang="en-US" dirty="0"/>
          </a:p>
        </p:txBody>
      </p:sp>
      <p:pic>
        <p:nvPicPr>
          <p:cNvPr id="2056" name="Picture 8" descr="2m(E+V0) &#10;2mE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760"/>
            <a:ext cx="3677163" cy="73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—ik'x &#10;Aelkx Be &#10;Se ,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2262882"/>
            <a:ext cx="4757738" cy="13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8137"/>
            <a:ext cx="5200650" cy="19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92100"/>
            <a:ext cx="4286250" cy="345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2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57188"/>
                <a:ext cx="8229600" cy="5649912"/>
              </a:xfrm>
            </p:spPr>
            <p:txBody>
              <a:bodyPr/>
              <a:lstStyle/>
              <a:p>
                <a:pPr fontAlgn="ctr"/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x-IV_mathan" altLang="zh-CN" sz="2400">
                        <a:latin typeface="Cambria Math" panose="02040503050406030204" pitchFamily="18" charset="0"/>
                      </a:rPr>
                      <m:t>→0,</m:t>
                    </m:r>
                    <m:r>
                      <a:rPr lang="x-IV_mathan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altLang="zh-CN" sz="24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x-IV_mathan" altLang="zh-CN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x-IV_mathan" altLang="zh-CN" sz="2400" dirty="0"/>
              </a:p>
              <a:p>
                <a:pPr fontAlgn="ctr"/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x-IV_mathan" altLang="zh-CN" sz="2400">
                        <a:latin typeface="Cambria Math" panose="02040503050406030204" pitchFamily="18" charset="0"/>
                      </a:rPr>
                      <m:t>≠0,</m:t>
                    </m:r>
                    <m:r>
                      <a:rPr lang="x-IV_mathan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altLang="zh-CN" sz="24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x-IV_mathan" altLang="zh-CN" sz="240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x-IV_mathan" altLang="zh-CN" sz="2400" dirty="0"/>
              </a:p>
              <a:p>
                <a:pPr fontAlgn="ctr"/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zh-CN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p>
                          <m:sSup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zh-CN" altLang="zh-CN" sz="24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CN" sz="2400" dirty="0"/>
              </a:p>
              <a:p>
                <a:pPr marL="82153" indent="0" fontAlgn="ctr">
                  <a:buNone/>
                </a:pPr>
                <a14:m>
                  <m:oMath xmlns:m="http://schemas.openxmlformats.org/officeDocument/2006/math">
                    <m:r>
                      <a:rPr lang="zh-CN" altLang="zh-CN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zh-CN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zh-CN" sz="2400" dirty="0">
                    <a:solidFill>
                      <a:srgbClr val="C00000"/>
                    </a:solidFill>
                  </a:rPr>
                  <a:t>共振透射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x-IV_mathan" altLang="zh-CN" sz="240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x-IV_matha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x-IV_mathan" altLang="zh-CN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x-IV_mathan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x-IV_matha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x-IV_matha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x-IV_matha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 sz="240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x-IV_mathan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x-IV_mathan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x-IV_mathan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57188"/>
                <a:ext cx="8229600" cy="5649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 descr="C:\Users\liuhd\AppData\Local\Temp\msohtmlclip1\02\clip_image00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15" y="3014663"/>
            <a:ext cx="4199000" cy="273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2 &#10;0 &#10;无 限 深 方 势 阱 中 束 缚 态 &#10;&gt; 0 &#10;0 &#10;0 &#10;共 振 能 级 &#10;共 振 能 级 &#10;E&lt;O &#10;E&lt;O &#10;有 限 深 方 势 阱 中 &#10;束 缚 态 与 共 振 态 &#10;0 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26" y="250672"/>
            <a:ext cx="5178934" cy="5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9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</a:rPr>
                  <a:t>定态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Schr</a:t>
                </a:r>
                <a:r>
                  <a:rPr lang="zh-CN" altLang="zh-CN" dirty="0">
                    <a:solidFill>
                      <a:srgbClr val="0070C0"/>
                    </a:solidFill>
                  </a:rPr>
                  <a:t>ö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dinger方程</a:t>
                </a:r>
                <a:endParaRPr lang="zh-CN" altLang="zh-CN" dirty="0">
                  <a:solidFill>
                    <a:srgbClr val="0070C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𝑚𝐸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𝛾𝛿</m:t>
                                      </m:r>
                                      <m:d>
                                        <m:d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zh-CN" dirty="0"/>
                  <a:t>确定宇称</a:t>
                </a: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dirty="0"/>
                  <a:t>束缚态：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zh-CN" altLang="zh-CN" dirty="0"/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dirty="0"/>
                  <a:t>连续性条件：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dirty="0"/>
                  <a:t>连续</a:t>
                </a:r>
                <a:r>
                  <a:rPr lang="en-US" altLang="zh-CN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rgbClr val="C00000"/>
                    </a:solidFill>
                  </a:rPr>
                  <a:t>连续</a:t>
                </a:r>
                <a:r>
                  <a:rPr lang="en-US" altLang="zh-CN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?</a:t>
                </a:r>
                <a:endParaRPr lang="zh-CN" altLang="zh-CN" dirty="0"/>
              </a:p>
              <a:p>
                <a:pPr marL="6858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跃变条件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zh-C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x-IV_mathan" altLang="zh-CN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𝛽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𝑚𝐸</m:t>
                        </m:r>
                      </m:e>
                    </m:rad>
                    <m:r>
                      <a:rPr lang="x-IV_mathan" altLang="zh-CN">
                        <a:latin typeface="Cambria Math" panose="02040503050406030204" pitchFamily="18" charset="0"/>
                      </a:rPr>
                      <m:t>/ℏ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" t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zh-CN" dirty="0">
                    <a:effectLst/>
                  </a:rPr>
                  <a:t>一维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zh-CN" dirty="0">
                    <a:effectLst/>
                  </a:rPr>
                  <a:t>势阱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9424" y="1028796"/>
            <a:ext cx="3222175" cy="22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23386" y="366016"/>
                <a:ext cx="8229600" cy="5577584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0000"/>
                    </a:solidFill>
                  </a:rPr>
                  <a:t>边界条件</a:t>
                </a:r>
                <a:r>
                  <a:rPr lang="en-US" altLang="zh-CN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groupChr>
                      <m:groupChrPr>
                        <m:chr m:val="→"/>
                        <m:vertJc m:val="bot"/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→±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groupCh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zh-CN" dirty="0">
                  <a:solidFill>
                    <a:srgbClr val="00000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zh-CN" altLang="zh-CN" dirty="0">
                    <a:solidFill>
                      <a:srgbClr val="000000"/>
                    </a:solidFill>
                  </a:rPr>
                  <a:t>确定宇称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Microsoft YaHei" panose="020B0503020204020204" pitchFamily="34" charset="-122"/>
                  </a:rPr>
                  <a:t>奇宇称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/>
                  <a:t>不存在奇宇称束缚态！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2400" b="1" dirty="0">
                    <a:solidFill>
                      <a:srgbClr val="2E75B5"/>
                    </a:solidFill>
                    <a:effectLst/>
                    <a:ea typeface="Microsoft YaHei" panose="020B0503020204020204" pitchFamily="34" charset="-122"/>
                  </a:rPr>
                  <a:t>偶宇称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386" y="366016"/>
                <a:ext cx="8229600" cy="5577584"/>
              </a:xfr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82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9434"/>
                <a:ext cx="8229600" cy="5237666"/>
              </a:xfrm>
            </p:spPr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5B9BD5"/>
                    </a:solidFill>
                    <a:ea typeface="Microsoft YaHei" panose="020B0503020204020204" pitchFamily="34" charset="-122"/>
                  </a:rPr>
                  <a:t>能量本征值</a:t>
                </a:r>
                <a:r>
                  <a:rPr lang="en-US" altLang="zh-CN" b="1" dirty="0">
                    <a:solidFill>
                      <a:srgbClr val="5B9BD5"/>
                    </a:solidFill>
                    <a:ea typeface="Calibri" panose="020F0502020204030204" pitchFamily="34" charset="0"/>
                  </a:rPr>
                  <a:t>  </a:t>
                </a:r>
                <a:endParaRPr lang="zh-CN" altLang="zh-CN" b="1" dirty="0">
                  <a:solidFill>
                    <a:srgbClr val="5B9BD5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x-IV_matha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x-IV_mathan" altLang="zh-CN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归一化条件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lit/>
                          </m:r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IV_matha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e>
                    </m:nary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IV_matha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x-IV_mathan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x-IV_matha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∫</m:t>
                        </m:r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𝑎𝑥</m:t>
                            </m:r>
                          </m:sup>
                        </m:sSup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sSup>
                          <m:sSupPr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x-IV_mathan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𝑎𝑥</m:t>
                            </m:r>
                          </m:sup>
                        </m:sSup>
                        <m: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ea typeface="Microsoft YaHei" panose="020B0503020204020204" pitchFamily="34" charset="-122"/>
                  </a:rPr>
                  <a:t>能量本征函数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x-IV_matha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rad>
                    <m:sSup>
                      <m:sSupPr>
                        <m:ctrlPr>
                          <a:rPr lang="x-IV_matha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x-IV_mathan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x-IV_mathan" altLang="zh-CN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9434"/>
                <a:ext cx="8229600" cy="5237666"/>
              </a:xfrm>
              <a:blipFill>
                <a:blip r:embed="rId2"/>
                <a:stretch>
                  <a:fillRect l="-74" t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246"/>
          <a:stretch/>
        </p:blipFill>
        <p:spPr>
          <a:xfrm>
            <a:off x="761436" y="3586902"/>
            <a:ext cx="3152642" cy="6505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713"/>
          <a:stretch/>
        </p:blipFill>
        <p:spPr>
          <a:xfrm>
            <a:off x="680225" y="4498593"/>
            <a:ext cx="5374888" cy="1652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8227" y="3511393"/>
            <a:ext cx="4029956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 sz="2400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x-IV_mathan" altLang="zh-CN" sz="2400" b="1" i="1">
                            <a:solidFill>
                              <a:srgbClr val="2E75B5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 sz="2400" b="1">
                            <a:solidFill>
                              <a:srgbClr val="2E75B5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 sz="2400" b="1">
                        <a:solidFill>
                          <a:srgbClr val="2E75B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 sz="2400" b="1">
                        <a:solidFill>
                          <a:srgbClr val="2E75B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𝛾𝛿</m:t>
                    </m:r>
                    <m:r>
                      <a:rPr lang="x-IV_mathan" altLang="zh-CN" sz="2400" b="1">
                        <a:solidFill>
                          <a:srgbClr val="2E75B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x-IV_mathan" altLang="zh-CN" sz="2400" b="1">
                        <a:solidFill>
                          <a:srgbClr val="2E75B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x-IV_mathan" altLang="zh-CN" sz="2400" b="1">
                        <a:solidFill>
                          <a:srgbClr val="2E75B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x-IV_mathan" altLang="zh-CN" sz="2400" b="1" dirty="0">
                  <a:solidFill>
                    <a:srgbClr val="2E75B5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0070C0"/>
                    </a:solidFill>
                  </a:rPr>
                  <a:t>定态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Schr</a:t>
                </a:r>
                <a:r>
                  <a:rPr lang="zh-CN" altLang="zh-CN" dirty="0">
                    <a:solidFill>
                      <a:srgbClr val="0070C0"/>
                    </a:solidFill>
                  </a:rPr>
                  <a:t>ö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dinger方程</a:t>
                </a:r>
                <a:endParaRPr lang="zh-CN" altLang="zh-CN" dirty="0">
                  <a:solidFill>
                    <a:srgbClr val="0070C0"/>
                  </a:solidFill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𝑚𝐸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𝛾𝛿</m:t>
                                      </m:r>
                                      <m:d>
                                        <m:d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dirty="0"/>
                  <a:t>粒子散射问题：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zh-CN" dirty="0"/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dirty="0"/>
                  <a:t>连续性条件：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dirty="0"/>
                  <a:t>连续</a:t>
                </a:r>
                <a:r>
                  <a:rPr lang="en-US" altLang="zh-CN" dirty="0"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不连续</a:t>
                </a: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dirty="0">
                    <a:solidFill>
                      <a:srgbClr val="7030A0"/>
                    </a:solidFill>
                  </a:rPr>
                  <a:t>跃变条件</a:t>
                </a:r>
                <a:r>
                  <a:rPr lang="en-US" altLang="zh-CN" dirty="0">
                    <a:solidFill>
                      <a:srgbClr val="7030A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zh-CN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zh-CN" altLang="zh-CN" dirty="0"/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x-IV_mathan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x-IV_matha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sSup>
                          <m:sSupPr>
                            <m:ctrlPr>
                              <a:rPr lang="x-IV_mathan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x-IV_mathan" altLang="zh-CN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x-IV_mathan" altLang="zh-CN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x-IV_mathan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  <m:mr>
                        <m:e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x-IV_mathan" altLang="zh-CN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x-IV_mathan" altLang="zh-CN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x-IV_mathan" altLang="zh-CN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b="-6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zh-CN" dirty="0">
                    <a:effectLst/>
                  </a:rPr>
                  <a:t>一维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zh-CN" altLang="zh-CN" dirty="0">
                    <a:effectLst/>
                  </a:rPr>
                  <a:t>势垒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7687" y="601095"/>
            <a:ext cx="3650863" cy="22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0244" t="52046" b="7796"/>
          <a:stretch/>
        </p:blipFill>
        <p:spPr>
          <a:xfrm>
            <a:off x="457200" y="348049"/>
            <a:ext cx="5954752" cy="20537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473" y="2475259"/>
            <a:ext cx="6634976" cy="2681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4305" y="5496881"/>
                <a:ext cx="5867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从流密度的连续性并不能得出</a:t>
                </a:r>
                <a:r>
                  <a:rPr lang="en-US" altLang="zh-CN" sz="2400" dirty="0">
                    <a:solidFill>
                      <a:srgbClr val="0070C0"/>
                    </a:solidFill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𝜓</m:t>
                    </m:r>
                    <m:r>
                      <a:rPr lang="zh-CN" altLang="zh-CN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</m:t>
                    </m:r>
                  </m:oMath>
                </a14:m>
                <a:r>
                  <a:rPr lang="zh-CN" altLang="zh-CN" sz="2400" dirty="0">
                    <a:solidFill>
                      <a:srgbClr val="0070C0"/>
                    </a:solidFill>
                    <a:ea typeface="微软雅黑" panose="020B0503020204020204" pitchFamily="34" charset="-122"/>
                  </a:rPr>
                  <a:t> 的连续性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5" y="5496881"/>
                <a:ext cx="5867312" cy="461665"/>
              </a:xfrm>
              <a:prstGeom prst="rect">
                <a:avLst/>
              </a:prstGeom>
              <a:blipFill>
                <a:blip r:embed="rId4"/>
                <a:stretch>
                  <a:fillRect l="-1558" t="-10667" r="-623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20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09663"/>
                <a:ext cx="8229600" cy="4525962"/>
              </a:xfrm>
            </p:spPr>
            <p:txBody>
              <a:bodyPr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zh-CN" dirty="0"/>
                  <a:t>按照势能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的形式列出不同区域的定态</a:t>
                </a:r>
                <a:r>
                  <a:rPr lang="en-US" altLang="zh-CN" dirty="0"/>
                  <a:t>Schrödinger</a:t>
                </a:r>
                <a:r>
                  <a:rPr lang="zh-CN" altLang="zh-CN" dirty="0"/>
                  <a:t>方程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dirty="0"/>
                  <a:t>对于方（位）势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 fontAlgn="ctr">
                  <a:lnSpc>
                    <a:spcPct val="150000"/>
                  </a:lnSpc>
                </a:pPr>
                <a:r>
                  <a:rPr lang="zh-CN" altLang="zh-CN" dirty="0"/>
                  <a:t>分析每个区域势能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与能量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之间的关系，分两种情况讨论。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09663"/>
                <a:ext cx="8229600" cy="45259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effectLst/>
              </a:rPr>
              <a:t>求解一维定态问题的一般步骤</a:t>
            </a:r>
            <a:br>
              <a:rPr lang="zh-CN" altLang="zh-CN" b="0" dirty="0">
                <a:effectLst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7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一维谐振子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59"/>
                <a:ext cx="8229600" cy="5318471"/>
              </a:xfrm>
            </p:spPr>
            <p:txBody>
              <a:bodyPr/>
              <a:lstStyle/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x-IV_mathan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x-IV_mathan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x-IV_mathan" altLang="zh-CN" b="1">
                        <a:solidFill>
                          <a:srgbClr val="2E75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x-IV_mathan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x-IV_mathan" altLang="zh-CN" b="1" i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x-IV_mathan" altLang="zh-CN" b="1">
                            <a:solidFill>
                              <a:srgbClr val="2E75B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x-IV_mathan" altLang="zh-CN" b="1" dirty="0">
                  <a:solidFill>
                    <a:srgbClr val="2E75B5"/>
                  </a:solidFill>
                  <a:ea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x-IV_mathan" altLang="zh-CN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x-IV_mathan" altLang="zh-CN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x-IV_mathan" altLang="zh-CN" sz="18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 sz="18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x-IV_mathan" altLang="zh-CN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x-IV_mathan" altLang="zh-CN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x-IV_mathan" altLang="zh-CN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x-IV_mathan" altLang="zh-CN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x-IV_mathan" altLang="zh-CN" sz="18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x-IV_mathan" altLang="zh-CN" sz="18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x-IV_mathan" altLang="zh-CN" sz="18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x-IV_mathan" altLang="zh-CN" sz="18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 sz="18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x-IV_mathan" altLang="zh-CN" sz="1800" dirty="0">
                  <a:solidFill>
                    <a:srgbClr val="C00000"/>
                  </a:solidFill>
                  <a:effectLst/>
                  <a:ea typeface="Cambria Math" panose="02040503050406030204" pitchFamily="18" charset="0"/>
                </a:endParaRP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14:m>
                  <m:oMath xmlns:m="http://schemas.openxmlformats.org/officeDocument/2006/math">
                    <m:r>
                      <a:rPr lang="zh-CN" altLang="zh-CN" sz="180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 sz="1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800" dirty="0"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zh-CN" altLang="zh-CN" sz="1800" dirty="0"/>
                  <a:t>确定宇称</a:t>
                </a: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sz="1800" dirty="0">
                    <a:effectLst/>
                    <a:ea typeface="Microsoft YaHei" panose="020B0503020204020204" pitchFamily="34" charset="-122"/>
                  </a:rPr>
                  <a:t>严格的谐振子势类似一个无限深势阱，</a:t>
                </a:r>
                <a:r>
                  <a:rPr lang="zh-CN" altLang="zh-CN" sz="1800" dirty="0"/>
                  <a:t>束缚态：</a:t>
                </a:r>
                <a14:m>
                  <m:oMath xmlns:m="http://schemas.openxmlformats.org/officeDocument/2006/math">
                    <m:r>
                      <a:rPr lang="zh-CN" altLang="zh-CN" sz="1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1800" dirty="0"/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sz="1800" dirty="0"/>
                  <a:t>连续性条件：</a:t>
                </a:r>
                <a14:m>
                  <m:oMath xmlns:m="http://schemas.openxmlformats.org/officeDocument/2006/math">
                    <m:r>
                      <a:rPr lang="zh-CN" altLang="zh-CN" sz="180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sz="1800" dirty="0"/>
                  <a:t>连续</a:t>
                </a:r>
                <a:r>
                  <a:rPr lang="en-US" altLang="zh-CN" sz="1800" dirty="0">
                    <a:effectLst/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zh-CN" altLang="zh-CN" sz="180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sz="1800" dirty="0"/>
                  <a:t>连续</a:t>
                </a:r>
              </a:p>
              <a:p>
                <a:pPr marL="342900" fontAlgn="ctr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§"/>
                </a:pPr>
                <a:r>
                  <a:rPr lang="zh-CN" altLang="zh-CN" sz="1800" dirty="0"/>
                  <a:t>边界条件</a:t>
                </a:r>
                <a:r>
                  <a:rPr lang="en-US" altLang="zh-CN" sz="1800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zh-CN" sz="1800">
                        <a:latin typeface="Cambria Math" panose="02040503050406030204" pitchFamily="18" charset="0"/>
                      </a:rPr>
                      <m:t>𝜓</m:t>
                    </m:r>
                    <m:groupChr>
                      <m:groupChrPr>
                        <m:chr m:val="→"/>
                        <m:vertJc m:val="bot"/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→±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 sz="180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groupChr>
                    <m:r>
                      <a:rPr lang="zh-CN" altLang="zh-CN" sz="18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zh-CN" sz="1800" dirty="0"/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2E75B5"/>
                    </a:solidFill>
                    <a:ea typeface="Microsoft YaHei" panose="020B0503020204020204" pitchFamily="34" charset="-122"/>
                  </a:rPr>
                  <a:t>能量本征值（过程见课本）</a:t>
                </a: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x-IV_mathan" altLang="zh-CN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x-IV_matha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x-IV_mathan" altLang="zh-CN" sz="18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x-IV_matha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altLang="zh-CN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x-IV_mathan" altLang="zh-CN" sz="18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x-IV_mathan" altLang="zh-CN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x-IV_mathan" altLang="zh-CN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=0,1,2,…</m:t>
                    </m:r>
                  </m:oMath>
                </a14:m>
                <a:endParaRPr lang="x-IV_mathan" altLang="zh-CN" sz="1800" dirty="0">
                  <a:effectLst/>
                  <a:ea typeface="Cambria Math" panose="02040503050406030204" pitchFamily="18" charset="0"/>
                </a:endParaRPr>
              </a:p>
              <a:p>
                <a:pPr marL="34290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b="1" dirty="0">
                    <a:solidFill>
                      <a:srgbClr val="2E75B5"/>
                    </a:solidFill>
                    <a:ea typeface="Microsoft YaHei" panose="020B0503020204020204" pitchFamily="34" charset="-122"/>
                  </a:rPr>
                  <a:t>能量本征函数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59"/>
                <a:ext cx="8229600" cy="531847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82" b="5643"/>
          <a:stretch/>
        </p:blipFill>
        <p:spPr>
          <a:xfrm>
            <a:off x="379141" y="4488113"/>
            <a:ext cx="4036741" cy="14431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880"/>
          <a:stretch/>
        </p:blipFill>
        <p:spPr>
          <a:xfrm>
            <a:off x="2061005" y="5931300"/>
            <a:ext cx="1598031" cy="560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2162" b="13529"/>
          <a:stretch/>
        </p:blipFill>
        <p:spPr>
          <a:xfrm>
            <a:off x="5151429" y="4388984"/>
            <a:ext cx="3619709" cy="5381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05166" y="4927107"/>
            <a:ext cx="4270159" cy="5554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8806" y="5655754"/>
            <a:ext cx="3755254" cy="3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7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b>
                      <m:sSub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波函数性质</a:t>
            </a:r>
          </a:p>
        </p:txBody>
      </p:sp>
      <p:pic>
        <p:nvPicPr>
          <p:cNvPr id="19459" name="Picture 3" descr="计算机生成了可选文字:&#10;刀 （ 一 1) 02 &#10;+ 1 ） 喜 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0" y="3422765"/>
            <a:ext cx="6678714" cy="118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计算机生成了可选文字:&#10;+ 1 &#10;2 &#10;1 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0" y="2086709"/>
            <a:ext cx="6759234" cy="118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r="8877"/>
          <a:stretch/>
        </p:blipFill>
        <p:spPr>
          <a:xfrm>
            <a:off x="4598633" y="0"/>
            <a:ext cx="4596279" cy="6178858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6185" r="4460"/>
          <a:stretch/>
        </p:blipFill>
        <p:spPr>
          <a:xfrm>
            <a:off x="0" y="0"/>
            <a:ext cx="4598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7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60"/>
            <a:ext cx="9144000" cy="960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054"/>
            <a:ext cx="9144000" cy="35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9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1" dirty="0"/>
                  <a:t>能量本征方程和复共轭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/>
                        </m:ctrlPr>
                      </m:accPr>
                      <m:e>
                        <m:r>
                          <a:rPr lang="zh-CN" altLang="zh-CN" b="1"/>
                          <m:t>𝐻</m:t>
                        </m:r>
                      </m:e>
                    </m:acc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1</m:t>
                            </m:r>
                          </m:sub>
                        </m:sSub>
                      </m:sub>
                      <m:sup>
                        <m:r>
                          <a:rPr lang="zh-CN" altLang="zh-CN" b="1"/>
                          <m:t>∗</m:t>
                        </m:r>
                      </m:sup>
                    </m:sSubSup>
                    <m:r>
                      <a:rPr lang="zh-CN" altLang="zh-CN" b="1"/>
                      <m:t>=</m:t>
                    </m:r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𝐸</m:t>
                        </m:r>
                      </m:e>
                      <m:sub>
                        <m:r>
                          <a:rPr lang="zh-CN" altLang="zh-CN" b="1"/>
                          <m:t>1</m:t>
                        </m:r>
                      </m:sub>
                    </m:sSub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1</m:t>
                            </m:r>
                          </m:sub>
                        </m:sSub>
                      </m:sub>
                      <m:sup>
                        <m:r>
                          <a:rPr lang="zh-CN" altLang="zh-CN" b="1"/>
                          <m:t>∗</m:t>
                        </m:r>
                      </m:sup>
                    </m:sSubSup>
                    <m:r>
                      <a:rPr lang="zh-CN" altLang="zh-CN" b="1"/>
                      <m:t>,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/>
                        </m:ctrlPr>
                      </m:accPr>
                      <m:e>
                        <m:r>
                          <a:rPr lang="zh-CN" altLang="zh-CN" b="1"/>
                          <m:t>𝐻</m:t>
                        </m:r>
                      </m:e>
                    </m:acc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2</m:t>
                            </m:r>
                          </m:sub>
                        </m:sSub>
                      </m:sub>
                    </m:sSub>
                    <m:r>
                      <a:rPr lang="zh-CN" altLang="zh-CN" b="1"/>
                      <m:t>=</m:t>
                    </m:r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𝐸</m:t>
                        </m:r>
                      </m:e>
                      <m:sub>
                        <m:r>
                          <a:rPr lang="zh-CN" altLang="zh-CN" b="1"/>
                          <m:t>2</m:t>
                        </m:r>
                      </m:sub>
                    </m:sSub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zh-CN" altLang="zh-CN" b="1" dirty="0"/>
              </a:p>
              <a:p>
                <a:r>
                  <a:rPr lang="zh-CN" altLang="zh-CN" dirty="0"/>
                  <a:t>于是有</a:t>
                </a:r>
              </a:p>
              <a:p>
                <a14:m>
                  <m:oMath xmlns:m="http://schemas.openxmlformats.org/officeDocument/2006/math">
                    <m:r>
                      <a:rPr lang="zh-CN" altLang="zh-CN" b="1"/>
                      <m:t>(</m:t>
                    </m:r>
                    <m:acc>
                      <m:accPr>
                        <m:chr m:val="̂"/>
                        <m:ctrlPr>
                          <a:rPr lang="zh-CN" altLang="zh-CN" b="1" i="1"/>
                        </m:ctrlPr>
                      </m:accPr>
                      <m:e>
                        <m:r>
                          <a:rPr lang="zh-CN" altLang="zh-CN" b="1"/>
                          <m:t>𝐻</m:t>
                        </m:r>
                      </m:e>
                    </m:acc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1</m:t>
                            </m:r>
                          </m:sub>
                        </m:sSub>
                      </m:sub>
                      <m:sup/>
                    </m:sSubSup>
                    <m:r>
                      <a:rPr lang="zh-CN" altLang="zh-CN" b="1"/>
                      <m:t>,</m:t>
                    </m:r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2</m:t>
                            </m:r>
                          </m:sub>
                        </m:sSub>
                      </m:sub>
                      <m:sup/>
                    </m:sSubSup>
                    <m:r>
                      <a:rPr lang="zh-CN" altLang="zh-CN" b="1"/>
                      <m:t>)=</m:t>
                    </m:r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𝐸</m:t>
                        </m:r>
                      </m:e>
                      <m:sub>
                        <m:r>
                          <a:rPr lang="zh-CN" altLang="zh-CN" b="1"/>
                          <m:t>1</m:t>
                        </m:r>
                      </m:sub>
                    </m:sSub>
                    <m:r>
                      <a:rPr lang="zh-CN" altLang="zh-CN" b="1"/>
                      <m:t>(</m:t>
                    </m:r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1</m:t>
                            </m:r>
                          </m:sub>
                        </m:sSub>
                      </m:sub>
                      <m:sup/>
                    </m:sSubSup>
                    <m:r>
                      <a:rPr lang="zh-CN" altLang="zh-CN" b="1"/>
                      <m:t>,</m:t>
                    </m:r>
                    <m:sSubSup>
                      <m:sSubSupPr>
                        <m:ctrlPr>
                          <a:rPr lang="zh-CN" altLang="zh-CN" b="1" i="1"/>
                        </m:ctrlPr>
                      </m:sSubSupPr>
                      <m:e>
                        <m:r>
                          <a:rPr lang="zh-CN" altLang="zh-CN" b="1"/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2</m:t>
                            </m:r>
                          </m:sub>
                        </m:sSub>
                      </m:sub>
                      <m:sup/>
                    </m:sSubSup>
                    <m:r>
                      <a:rPr lang="zh-CN" altLang="zh-CN" b="1"/>
                      <m:t>),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 b="1"/>
                          <m:t>,</m:t>
                        </m:r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b="1" i="1"/>
                                </m:ctrlPr>
                              </m:accPr>
                              <m:e>
                                <m:r>
                                  <a:rPr lang="zh-CN" altLang="zh-CN" b="1"/>
                                  <m:t>𝐻</m:t>
                                </m:r>
                              </m:e>
                            </m:acc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  <m:r>
                      <a:rPr lang="zh-CN" altLang="zh-CN" b="1"/>
                      <m:t>=</m:t>
                    </m:r>
                    <m:sSub>
                      <m:sSubPr>
                        <m:ctrlPr>
                          <a:rPr lang="zh-CN" altLang="zh-CN" b="1" i="1"/>
                        </m:ctrlPr>
                      </m:sSubPr>
                      <m:e>
                        <m:r>
                          <a:rPr lang="zh-CN" altLang="zh-CN" b="1"/>
                          <m:t>𝐸</m:t>
                        </m:r>
                      </m:e>
                      <m:sub>
                        <m:r>
                          <a:rPr lang="zh-CN" altLang="zh-CN" b="1"/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 b="1"/>
                          <m:t>,</m:t>
                        </m:r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</m:oMath>
                </a14:m>
                <a:endParaRPr lang="zh-CN" altLang="zh-CN" b="1" dirty="0"/>
              </a:p>
              <a:p>
                <a:r>
                  <a:rPr lang="zh-CN" altLang="zh-CN" dirty="0"/>
                  <a:t>两式相减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b="1" i="1"/>
                            </m:ctrlPr>
                          </m:accPr>
                          <m:e>
                            <m:r>
                              <a:rPr lang="zh-CN" altLang="zh-CN" b="1"/>
                              <m:t>𝐻</m:t>
                            </m:r>
                          </m:e>
                        </m:acc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 b="1"/>
                          <m:t>,</m:t>
                        </m:r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  <m:r>
                      <a:rPr lang="zh-CN" altLang="zh-CN" b="1"/>
                      <m:t>−</m:t>
                    </m:r>
                  </m:oMath>
                </a14:m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 b="1"/>
                          <m:t>,</m:t>
                        </m:r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b="1" i="1"/>
                                </m:ctrlPr>
                              </m:accPr>
                              <m:e>
                                <m:r>
                                  <a:rPr lang="zh-CN" altLang="zh-CN" b="1"/>
                                  <m:t>𝐻</m:t>
                                </m:r>
                              </m:e>
                            </m:acc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  <m:r>
                      <a:rPr lang="zh-CN" altLang="zh-CN" b="1"/>
                      <m:t>=</m:t>
                    </m:r>
                    <m:nary>
                      <m:naryPr>
                        <m:chr m:val="∮"/>
                        <m:supHide m:val="on"/>
                        <m:ctrlPr>
                          <a:rPr lang="zh-CN" altLang="zh-CN" b="1" i="1"/>
                        </m:ctrlPr>
                      </m:naryPr>
                      <m:sub>
                        <m:r>
                          <a:rPr lang="zh-CN" altLang="zh-CN" b="1"/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zh-CN" altLang="zh-CN" b="1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b="1" i="1"/>
                                </m:ctrlPr>
                              </m:sSupPr>
                              <m:e>
                                <m:r>
                                  <a:rPr lang="zh-CN" altLang="zh-CN" b="1"/>
                                  <m:t>𝜓</m:t>
                                </m:r>
                              </m:e>
                              <m:sup>
                                <m:r>
                                  <a:rPr lang="zh-CN" altLang="zh-CN" b="1"/>
                                  <m:t>∗</m:t>
                                </m:r>
                              </m:sup>
                            </m:sSup>
                            <m:r>
                              <a:rPr lang="zh-CN" altLang="zh-CN" b="1"/>
                              <m:t>𝜵</m:t>
                            </m:r>
                            <m:r>
                              <a:rPr lang="zh-CN" altLang="zh-CN" b="1"/>
                              <m:t>𝜓</m:t>
                            </m:r>
                            <m:r>
                              <a:rPr lang="zh-CN" altLang="zh-CN" b="1"/>
                              <m:t>−</m:t>
                            </m:r>
                            <m:r>
                              <a:rPr lang="zh-CN" altLang="zh-CN" b="1"/>
                              <m:t>𝜓</m:t>
                            </m:r>
                            <m:r>
                              <a:rPr lang="zh-CN" altLang="zh-CN" b="1"/>
                              <m:t>𝜵</m:t>
                            </m:r>
                            <m:sSup>
                              <m:sSupPr>
                                <m:ctrlPr>
                                  <a:rPr lang="zh-CN" altLang="zh-CN" b="1" i="1"/>
                                </m:ctrlPr>
                              </m:sSupPr>
                              <m:e>
                                <m:r>
                                  <a:rPr lang="zh-CN" altLang="zh-CN" b="1"/>
                                  <m:t>𝜓</m:t>
                                </m:r>
                              </m:e>
                              <m:sup>
                                <m:r>
                                  <a:rPr lang="zh-CN" altLang="zh-CN" b="1"/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zh-CN" altLang="zh-CN" b="1"/>
                          <m:t>⋅</m:t>
                        </m:r>
                        <m:r>
                          <a:rPr lang="zh-CN" altLang="zh-CN" b="1"/>
                          <m:t>𝑑</m:t>
                        </m:r>
                        <m:r>
                          <a:rPr lang="zh-CN" altLang="zh-CN" b="1"/>
                          <m:t>𝑺</m:t>
                        </m:r>
                      </m:e>
                    </m:nary>
                    <m:r>
                      <a:rPr lang="zh-CN" altLang="zh-CN" b="1"/>
                      <m:t>=0</m:t>
                    </m:r>
                  </m:oMath>
                </a14:m>
                <a:r>
                  <a:rPr lang="en-US" altLang="zh-CN" b="1" dirty="0"/>
                  <a:t>   (</a:t>
                </a:r>
                <a:r>
                  <a:rPr lang="zh-CN" altLang="zh-CN" b="1" dirty="0"/>
                  <a:t>参见49页练习1</a:t>
                </a:r>
                <a:r>
                  <a:rPr lang="en-US" altLang="zh-CN" b="1" dirty="0"/>
                  <a:t>)</a:t>
                </a:r>
                <a:br>
                  <a:rPr lang="x-IV_mathan" altLang="zh-CN" b="1" dirty="0"/>
                </a:br>
                <a14:m>
                  <m:oMath xmlns:m="http://schemas.openxmlformats.org/officeDocument/2006/math">
                    <m:r>
                      <a:rPr lang="zh-CN" altLang="zh-CN" b="1"/>
                      <m:t>=</m:t>
                    </m:r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1</m:t>
                            </m:r>
                          </m:sub>
                        </m:sSub>
                        <m:r>
                          <a:rPr lang="zh-CN" altLang="zh-CN" b="1"/>
                          <m:t>−</m:t>
                        </m:r>
                        <m:sSub>
                          <m:sSubPr>
                            <m:ctrlPr>
                              <a:rPr lang="zh-CN" altLang="zh-CN" b="1" i="1"/>
                            </m:ctrlPr>
                          </m:sSubPr>
                          <m:e>
                            <m:r>
                              <a:rPr lang="zh-CN" altLang="zh-CN" b="1"/>
                              <m:t>𝐸</m:t>
                            </m:r>
                          </m:e>
                          <m:sub>
                            <m:r>
                              <a:rPr lang="zh-CN" altLang="zh-CN" b="1"/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zh-CN" altLang="zh-CN" b="1" i="1"/>
                        </m:ctrlPr>
                      </m:dPr>
                      <m:e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 b="1"/>
                          <m:t>,</m:t>
                        </m:r>
                        <m:sSubSup>
                          <m:sSubSupPr>
                            <m:ctrlPr>
                              <a:rPr lang="zh-CN" altLang="zh-CN" b="1" i="1"/>
                            </m:ctrlPr>
                          </m:sSubSupPr>
                          <m:e>
                            <m:r>
                              <a:rPr lang="zh-C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b="1" i="1"/>
                                </m:ctrlPr>
                              </m:sSubPr>
                              <m:e>
                                <m:r>
                                  <a:rPr lang="zh-CN" altLang="zh-CN" b="1"/>
                                  <m:t>𝐸</m:t>
                                </m:r>
                              </m:e>
                              <m:sub>
                                <m:r>
                                  <a:rPr lang="zh-C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</m:oMath>
                </a14:m>
                <a:endParaRPr lang="zh-CN" altLang="zh-CN" b="1" dirty="0"/>
              </a:p>
              <a:p>
                <a:r>
                  <a:rPr lang="zh-CN" altLang="zh-CN" dirty="0"/>
                  <a:t>于是有正交关系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x-IV_mathan" altLang="zh-CN" b="1" i="1"/>
                        </m:ctrlPr>
                      </m:dPr>
                      <m:e>
                        <m:sSubSup>
                          <m:sSubSupPr>
                            <m:ctrlPr>
                              <a:rPr lang="x-IV_mathan" altLang="zh-CN" b="1" i="1"/>
                            </m:ctrlPr>
                          </m:sSubSupPr>
                          <m:e>
                            <m:r>
                              <a:rPr lang="x-IV_matha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x-IV_mathan" altLang="zh-CN" b="1" i="1"/>
                                </m:ctrlPr>
                              </m:sSubPr>
                              <m:e>
                                <m:r>
                                  <a:rPr lang="x-IV_mathan" altLang="zh-CN" b="1"/>
                                  <m:t>𝐸</m:t>
                                </m:r>
                              </m:e>
                              <m:sub>
                                <m:r>
                                  <a:rPr lang="x-IV_mathan" altLang="zh-CN" b="1"/>
                                  <m:t>1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x-IV_mathan" altLang="zh-CN" b="1"/>
                          <m:t>,</m:t>
                        </m:r>
                        <m:sSubSup>
                          <m:sSubSupPr>
                            <m:ctrlPr>
                              <a:rPr lang="x-IV_mathan" altLang="zh-CN" b="1" i="1"/>
                            </m:ctrlPr>
                          </m:sSubSupPr>
                          <m:e>
                            <m:r>
                              <a:rPr lang="x-IV_mathan" altLang="zh-CN" b="1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x-IV_mathan" altLang="zh-CN" b="1" i="1"/>
                                </m:ctrlPr>
                              </m:sSubPr>
                              <m:e>
                                <m:r>
                                  <a:rPr lang="x-IV_mathan" altLang="zh-CN" b="1"/>
                                  <m:t>𝐸</m:t>
                                </m:r>
                              </m:e>
                              <m:sub>
                                <m:r>
                                  <a:rPr lang="x-IV_mathan" altLang="zh-CN" b="1"/>
                                  <m:t>2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  <m:r>
                      <a:rPr lang="x-IV_mathan" altLang="zh-CN" b="1"/>
                      <m:t>=0</m:t>
                    </m:r>
                  </m:oMath>
                </a14:m>
                <a:endParaRPr lang="x-IV_mathan" altLang="zh-CN" b="1" dirty="0"/>
              </a:p>
              <a:p>
                <a:r>
                  <a:rPr lang="zh-CN" altLang="zh-CN" dirty="0"/>
                  <a:t>能量本征函数是正交归一的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/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/>
                            </m:ctrlPr>
                          </m:sSubSupPr>
                          <m:e>
                            <m:r>
                              <a:rPr lang="zh-CN" altLang="zh-CN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/>
                                </m:ctrlPr>
                              </m:sSubPr>
                              <m:e>
                                <m:r>
                                  <a:rPr lang="zh-CN" altLang="zh-CN"/>
                                  <m:t>𝐸</m:t>
                                </m:r>
                              </m:e>
                              <m:sub>
                                <m:r>
                                  <a:rPr lang="zh-CN" altLang="zh-CN"/>
                                  <m:t>𝑖</m:t>
                                </m:r>
                              </m:sub>
                            </m:sSub>
                          </m:sub>
                          <m:sup/>
                        </m:sSubSup>
                        <m:r>
                          <a:rPr lang="zh-CN" altLang="zh-CN"/>
                          <m:t>,</m:t>
                        </m:r>
                        <m:sSubSup>
                          <m:sSubSupPr>
                            <m:ctrlPr>
                              <a:rPr lang="zh-CN" altLang="zh-CN" i="1"/>
                            </m:ctrlPr>
                          </m:sSubSupPr>
                          <m:e>
                            <m:r>
                              <a:rPr lang="zh-CN" altLang="zh-CN"/>
                              <m:t>𝜓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CN" altLang="zh-CN" i="1"/>
                                </m:ctrlPr>
                              </m:sSubPr>
                              <m:e>
                                <m:r>
                                  <a:rPr lang="zh-CN" altLang="zh-CN"/>
                                  <m:t>𝐸</m:t>
                                </m:r>
                              </m:e>
                              <m:sub>
                                <m:r>
                                  <a:rPr lang="zh-CN" altLang="zh-CN"/>
                                  <m:t>𝑗</m:t>
                                </m:r>
                              </m:sub>
                            </m:sSub>
                          </m:sub>
                          <m:sup/>
                        </m:sSubSup>
                      </m:e>
                    </m:d>
                    <m:r>
                      <a:rPr lang="zh-CN" altLang="zh-CN"/>
                      <m:t>=</m:t>
                    </m:r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zh-CN" altLang="zh-CN"/>
                          <m:t>𝛿</m:t>
                        </m:r>
                      </m:e>
                      <m:sub>
                        <m:r>
                          <a:rPr lang="zh-CN" altLang="zh-CN"/>
                          <m:t>𝑖𝑗</m:t>
                        </m:r>
                      </m:sub>
                    </m:sSub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808"/>
            <a:ext cx="9144000" cy="3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4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28769" cy="28612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4" y="3372014"/>
            <a:ext cx="7445100" cy="153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572000" y="2829479"/>
                <a:ext cx="376410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zh-CN" alt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  <m:r>
                            <a:rPr lang="zh-CN" alt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unc>
                            <m:funcPr>
                              <m:ctrlP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29479"/>
                <a:ext cx="3764107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31133"/>
          <a:stretch/>
        </p:blipFill>
        <p:spPr>
          <a:xfrm>
            <a:off x="175814" y="4748728"/>
            <a:ext cx="8431801" cy="12880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t="13747"/>
          <a:stretch/>
        </p:blipFill>
        <p:spPr>
          <a:xfrm>
            <a:off x="457200" y="6047109"/>
            <a:ext cx="1363730" cy="588132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75814" y="2907030"/>
            <a:ext cx="2063100" cy="75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309"/>
          <a:stretch/>
        </p:blipFill>
        <p:spPr>
          <a:xfrm>
            <a:off x="1944210" y="6212931"/>
            <a:ext cx="7199790" cy="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" y="1268760"/>
            <a:ext cx="8656051" cy="3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447" y="3355927"/>
            <a:ext cx="3229200" cy="873600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741" y="3641078"/>
            <a:ext cx="4798950" cy="43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9094"/>
          <a:stretch/>
        </p:blipFill>
        <p:spPr>
          <a:xfrm rot="16200000">
            <a:off x="4172932" y="-4095935"/>
            <a:ext cx="700482" cy="90463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797" y="950047"/>
            <a:ext cx="2197650" cy="87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22" y="943548"/>
            <a:ext cx="1973400" cy="6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47" y="1524292"/>
            <a:ext cx="5112900" cy="68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58650" y="2252639"/>
                <a:ext cx="4740913" cy="12477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altLang="zh-CN"/>
                        <m:t>∫</m:t>
                      </m:r>
                      <m:sSup>
                        <m:sSupPr>
                          <m:ctrlPr>
                            <a:rPr lang="x-IV_mathan" altLang="zh-CN" i="1"/>
                          </m:ctrlPr>
                        </m:sSupPr>
                        <m:e>
                          <m:r>
                            <a:rPr lang="x-IV_mathan" altLang="zh-CN"/>
                            <m:t>𝑥</m:t>
                          </m:r>
                        </m:e>
                        <m:sup>
                          <m:r>
                            <a:rPr lang="x-IV_mathan" altLang="zh-CN"/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x-IV_mathan" altLang="zh-CN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altLang="zh-CN"/>
                            <m:t>sin</m:t>
                          </m:r>
                        </m:fName>
                        <m:e>
                          <m:r>
                            <a:rPr lang="x-IV_mathan" altLang="zh-CN"/>
                            <m:t>𝑎𝑥</m:t>
                          </m:r>
                          <m:r>
                            <a:rPr lang="x-IV_mathan" altLang="zh-CN" i="1"/>
                            <m:t> </m:t>
                          </m:r>
                          <m:r>
                            <a:rPr lang="x-IV_mathan" altLang="zh-CN"/>
                            <m:t>𝑑𝑥</m:t>
                          </m:r>
                          <m:r>
                            <a:rPr lang="x-IV_mathan" altLang="zh-CN"/>
                            <m:t>=</m:t>
                          </m:r>
                          <m:f>
                            <m:fPr>
                              <m:ctrlPr>
                                <a:rPr lang="x-IV_mathan" altLang="zh-CN" i="1"/>
                              </m:ctrlPr>
                            </m:fPr>
                            <m:num>
                              <m:r>
                                <a:rPr lang="x-IV_mathan" altLang="zh-CN"/>
                                <m:t>2</m:t>
                              </m:r>
                              <m:r>
                                <a:rPr lang="x-IV_mathan" altLang="zh-CN"/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x-IV_mathan" altLang="zh-CN" i="1"/>
                                  </m:ctrlPr>
                                </m:sSupPr>
                                <m:e>
                                  <m:r>
                                    <a:rPr lang="x-IV_mathan" altLang="zh-CN"/>
                                    <m:t>𝑎</m:t>
                                  </m:r>
                                </m:e>
                                <m:sup>
                                  <m:r>
                                    <a:rPr lang="x-IV_mathan" altLang="zh-CN"/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x-IV_mathan" altLang="zh-CN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IV_mathan" altLang="zh-CN"/>
                                <m:t>sin</m:t>
                              </m:r>
                            </m:fName>
                            <m:e>
                              <m:r>
                                <a:rPr lang="x-IV_mathan" altLang="zh-CN"/>
                                <m:t>𝑎𝑥</m:t>
                              </m:r>
                            </m:e>
                          </m:func>
                          <m:r>
                            <a:rPr lang="x-IV_mathan" altLang="zh-CN"/>
                            <m:t>+</m:t>
                          </m:r>
                          <m:d>
                            <m:dPr>
                              <m:ctrlPr>
                                <a:rPr lang="x-IV_mathan" altLang="zh-CN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x-IV_mathan" altLang="zh-CN" i="1"/>
                                  </m:ctrlPr>
                                </m:fPr>
                                <m:num>
                                  <m:r>
                                    <a:rPr lang="x-IV_mathan" altLang="zh-CN"/>
                                    <m:t>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x-IV_mathan" altLang="zh-CN" i="1"/>
                                      </m:ctrlPr>
                                    </m:sSupPr>
                                    <m:e>
                                      <m:r>
                                        <a:rPr lang="x-IV_mathan" altLang="zh-CN"/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x-IV_mathan" altLang="zh-CN"/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x-IV_mathan" altLang="zh-CN"/>
                                <m:t>−</m:t>
                              </m:r>
                              <m:f>
                                <m:fPr>
                                  <m:ctrlPr>
                                    <a:rPr lang="x-IV_mathan" altLang="zh-CN" i="1"/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/>
                                      </m:ctrlPr>
                                    </m:sSupPr>
                                    <m:e>
                                      <m:r>
                                        <a:rPr lang="x-IV_mathan" altLang="zh-CN"/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x-IV_mathan" altLang="zh-CN"/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/>
                                    <m:t>𝑎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x-IV_mathan" altLang="zh-CN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x-IV_mathan" altLang="zh-CN"/>
                                <m:t>cos</m:t>
                              </m:r>
                            </m:fName>
                            <m:e>
                              <m:r>
                                <a:rPr lang="x-IV_mathan" altLang="zh-CN"/>
                                <m:t>𝑎𝑥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0" y="2252639"/>
                <a:ext cx="4740913" cy="124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785" y="2347550"/>
            <a:ext cx="2332200" cy="62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582" y="4116402"/>
            <a:ext cx="6727500" cy="817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624" y="4904960"/>
            <a:ext cx="6727500" cy="806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582" y="5727634"/>
            <a:ext cx="1749150" cy="537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5297" y="5711360"/>
            <a:ext cx="3274050" cy="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11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" y="78399"/>
            <a:ext cx="7759051" cy="153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7" y="1737450"/>
            <a:ext cx="5606250" cy="5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02" y="2297450"/>
            <a:ext cx="7759051" cy="313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12" y="5379900"/>
            <a:ext cx="7265700" cy="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4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6" y="95742"/>
            <a:ext cx="8686800" cy="1700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9467"/>
            <a:ext cx="9021544" cy="234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2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600076"/>
                <a:ext cx="8229600" cy="5621337"/>
              </a:xfrm>
            </p:spPr>
            <p:txBody>
              <a:bodyPr/>
              <a:lstStyle/>
              <a:p>
                <a:pPr fontAlgn="ctr"/>
                <a:r>
                  <a:rPr lang="zh-CN" altLang="zh-CN" dirty="0"/>
                  <a:t>如果</a:t>
                </a:r>
                <a:r>
                  <a:rPr lang="en-US" altLang="zh-CN" i="1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能够束缚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zh-CN" dirty="0"/>
                  <a:t>，束缚态问题。此类问题典型例子（一维无限深势阱，一维有限深势阱，一维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势阱，一维谐振子）</a:t>
                </a:r>
              </a:p>
              <a:p>
                <a:pPr lvl="1" fontAlgn="ctr"/>
                <a:r>
                  <a:rPr lang="zh-CN" altLang="zh-CN" dirty="0"/>
                  <a:t>求解各区域定态</a:t>
                </a:r>
                <a:r>
                  <a:rPr lang="en-US" altLang="zh-CN" dirty="0"/>
                  <a:t>Schrödinger</a:t>
                </a:r>
                <a:r>
                  <a:rPr lang="zh-CN" altLang="zh-CN" dirty="0"/>
                  <a:t>方程。</a:t>
                </a:r>
              </a:p>
              <a:p>
                <a:r>
                  <a:rPr lang="zh-CN" altLang="zh-CN" dirty="0"/>
                  <a:t>对于方（位）势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zh-CN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zh-C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zh-C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zh-CN" altLang="zh-CN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zh-CN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zh-CN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func>
                                <m:func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𝑘𝑥</m:t>
                                      </m:r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zh-CN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zh-CN" altLang="zh-CN" dirty="0"/>
              </a:p>
              <a:p>
                <a:pPr fontAlgn="ctr"/>
                <a:r>
                  <a:rPr lang="zh-CN" altLang="zh-CN" dirty="0"/>
                  <a:t>利用</a:t>
                </a:r>
              </a:p>
              <a:p>
                <a:r>
                  <a:rPr lang="zh-CN" altLang="zh-CN" dirty="0"/>
                  <a:t>区域之间的连续性条件（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zh-CN" dirty="0"/>
                  <a:t>连续以及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zh-CN" dirty="0"/>
                  <a:t>连续（</a:t>
                </a:r>
                <a:r>
                  <a:rPr lang="x-IV_mathan" altLang="zh-CN" dirty="0"/>
                  <a:t>δ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势除外））</a:t>
                </a:r>
              </a:p>
              <a:p>
                <a:r>
                  <a:rPr lang="zh-CN" altLang="zh-CN" dirty="0"/>
                  <a:t>边界条件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groupChr>
                      <m:groupChrPr>
                        <m:chr m:val="→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→±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groupChr>
                    <m:r>
                      <a:rPr lang="zh-CN" altLang="zh-CN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zh-CN" dirty="0"/>
              </a:p>
              <a:p>
                <a:r>
                  <a:rPr lang="zh-CN" altLang="zh-CN" dirty="0"/>
                  <a:t>确定各个系数，得到驻波条件，求出能量本征值和能量本征函数；</a:t>
                </a:r>
              </a:p>
              <a:p>
                <a:pPr fontAlgn="ctr"/>
                <a:r>
                  <a:rPr lang="zh-CN" altLang="zh-CN" dirty="0"/>
                  <a:t>求出归一化常数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600076"/>
                <a:ext cx="8229600" cy="5621337"/>
              </a:xfrm>
              <a:blipFill>
                <a:blip r:embed="rId2"/>
                <a:stretch>
                  <a:fillRect t="-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08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" y="578511"/>
            <a:ext cx="8841591" cy="39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3" y="135750"/>
            <a:ext cx="6234150" cy="209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52" y="2575890"/>
            <a:ext cx="3543150" cy="16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9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13064"/>
            <a:ext cx="8229600" cy="579403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5017"/>
            <a:ext cx="2825550" cy="58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750" y="1247112"/>
            <a:ext cx="5561400" cy="51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986216" y="-3478018"/>
            <a:ext cx="1007662" cy="85584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6" y="1887417"/>
            <a:ext cx="2825550" cy="86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544" y="1802259"/>
            <a:ext cx="3049800" cy="78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685531"/>
            <a:ext cx="3946800" cy="694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26" y="3479203"/>
            <a:ext cx="6279000" cy="1108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594" y="4487554"/>
            <a:ext cx="6009900" cy="1030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176" y="5514000"/>
            <a:ext cx="3363750" cy="13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" r="5603" b="2648"/>
          <a:stretch/>
        </p:blipFill>
        <p:spPr bwMode="auto">
          <a:xfrm rot="16200000">
            <a:off x="4722566" y="-236166"/>
            <a:ext cx="3221779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07868" y="664701"/>
                <a:ext cx="3478068" cy="231063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x-IV_mathan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altLang="zh-CN" sz="200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x-IV_mathan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x-IV_matha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 sz="200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x-IV_mathan" altLang="zh-CN" sz="200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x-IV_mathan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x-IV_matha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 sz="20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e>
                      </m:d>
                      <m:r>
                        <a:rPr lang="x-IV_mathan" altLang="zh-CN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x-IV_mathan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 sz="20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x-IV_matha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 sz="200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x-IV_mathan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 sz="200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num>
                        <m:den>
                          <m:r>
                            <a:rPr lang="x-IV_mathan" altLang="zh-CN" sz="200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x-IV_mathan" altLang="zh-CN" dirty="0"/>
              </a:p>
              <a:p>
                <a:endParaRPr lang="x-IV_mathan" altLang="zh-CN" dirty="0"/>
              </a:p>
              <a:p>
                <a:pPr algn="ctr"/>
                <a:r>
                  <a:rPr lang="zh-CN" altLang="en-US" sz="2400" dirty="0">
                    <a:solidFill>
                      <a:srgbClr val="C00000"/>
                    </a:solidFill>
                  </a:rPr>
                  <a:t>交点对应本征值</a:t>
                </a: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8" y="664701"/>
                <a:ext cx="3478068" cy="2310633"/>
              </a:xfrm>
              <a:prstGeom prst="rect">
                <a:avLst/>
              </a:prstGeom>
              <a:blipFill>
                <a:blip r:embed="rId3"/>
                <a:stretch>
                  <a:fillRect b="-3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48147"/>
          <a:stretch/>
        </p:blipFill>
        <p:spPr>
          <a:xfrm>
            <a:off x="807868" y="3950562"/>
            <a:ext cx="3363750" cy="696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6959"/>
            <a:ext cx="246675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78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" y="390899"/>
            <a:ext cx="9104551" cy="38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6" y="867479"/>
            <a:ext cx="5606250" cy="50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542" y="984077"/>
            <a:ext cx="627900" cy="32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37" y="1467259"/>
            <a:ext cx="3274050" cy="127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37" y="2096115"/>
            <a:ext cx="717600" cy="26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831" y="1372059"/>
            <a:ext cx="2287350" cy="1467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7" y="2807895"/>
            <a:ext cx="1480050" cy="660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5046" y="2953495"/>
            <a:ext cx="3049800" cy="36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637" y="3468695"/>
            <a:ext cx="2825550" cy="73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637" y="4224695"/>
            <a:ext cx="6727500" cy="128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56" y="5558549"/>
            <a:ext cx="4798950" cy="1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6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0" y="3244200"/>
            <a:ext cx="7534800" cy="3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02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90"/>
            <a:ext cx="6892505" cy="1374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05" y="51053"/>
            <a:ext cx="1971115" cy="2322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6" y="1990954"/>
            <a:ext cx="2197650" cy="50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96" y="2566368"/>
            <a:ext cx="2152800" cy="32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46" y="2901096"/>
            <a:ext cx="2377050" cy="4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18" y="1837647"/>
            <a:ext cx="627900" cy="23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5041" y="1713027"/>
            <a:ext cx="627900" cy="23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405" y="2115591"/>
            <a:ext cx="2063100" cy="33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759" y="3044640"/>
            <a:ext cx="1345500" cy="313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3790" y="2585715"/>
            <a:ext cx="1345500" cy="32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2449" y="1628500"/>
            <a:ext cx="672750" cy="268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4743" y="2181163"/>
            <a:ext cx="1255800" cy="10080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399" y="3461379"/>
            <a:ext cx="2377050" cy="739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16" y="4198951"/>
            <a:ext cx="4529850" cy="84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902" y="5137978"/>
            <a:ext cx="2646150" cy="940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7"/>
          <a:srcRect r="30284"/>
          <a:stretch/>
        </p:blipFill>
        <p:spPr>
          <a:xfrm>
            <a:off x="4747102" y="3620889"/>
            <a:ext cx="3939698" cy="660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7"/>
          <a:srcRect l="76350"/>
          <a:stretch/>
        </p:blipFill>
        <p:spPr>
          <a:xfrm>
            <a:off x="4747102" y="4158312"/>
            <a:ext cx="1336505" cy="660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8"/>
          <a:srcRect r="36977"/>
          <a:stretch/>
        </p:blipFill>
        <p:spPr>
          <a:xfrm>
            <a:off x="4624633" y="4618951"/>
            <a:ext cx="3561455" cy="672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8"/>
          <a:srcRect l="80840" r="845"/>
          <a:stretch/>
        </p:blipFill>
        <p:spPr>
          <a:xfrm>
            <a:off x="8108975" y="4579829"/>
            <a:ext cx="1035025" cy="67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50446" y="5356535"/>
            <a:ext cx="1569750" cy="604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8459" y="5410068"/>
            <a:ext cx="1704300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161" y="967008"/>
            <a:ext cx="3901950" cy="18256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940"/>
            <a:ext cx="9144000" cy="573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88" y="1279035"/>
            <a:ext cx="3498300" cy="57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68897"/>
          <a:stretch/>
        </p:blipFill>
        <p:spPr>
          <a:xfrm>
            <a:off x="534667" y="2373188"/>
            <a:ext cx="2197650" cy="3239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12" y="2637233"/>
            <a:ext cx="1524900" cy="36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21574" r="31971" b="74306"/>
          <a:stretch/>
        </p:blipFill>
        <p:spPr>
          <a:xfrm>
            <a:off x="534667" y="2002020"/>
            <a:ext cx="1020932" cy="2676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289" y="2001435"/>
            <a:ext cx="762450" cy="26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100" y="2269649"/>
            <a:ext cx="1390350" cy="324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1088" y="2670833"/>
            <a:ext cx="2152800" cy="30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67" y="3212022"/>
            <a:ext cx="7624501" cy="72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67" y="3956236"/>
            <a:ext cx="5920200" cy="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1344"/>
            <a:ext cx="9144000" cy="7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7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113" y="3653400"/>
            <a:ext cx="3229200" cy="9184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048"/>
            <a:ext cx="9144000" cy="3058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5" y="3608389"/>
            <a:ext cx="2915250" cy="122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7" y="4829189"/>
            <a:ext cx="3767400" cy="50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355167"/>
            <a:ext cx="3004950" cy="1411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150" y="5836767"/>
            <a:ext cx="5516550" cy="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57200"/>
                <a:ext cx="8229600" cy="5549900"/>
              </a:xfrm>
            </p:spPr>
            <p:txBody>
              <a:bodyPr/>
              <a:lstStyle/>
              <a:p>
                <a:pPr fontAlgn="ctr"/>
                <a:r>
                  <a:rPr lang="zh-CN" altLang="zh-CN" dirty="0"/>
                  <a:t>如果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不</a:t>
                </a:r>
                <a:r>
                  <a:rPr lang="zh-CN" altLang="zh-CN" dirty="0"/>
                  <a:t>能够束缚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zh-CN" dirty="0"/>
                  <a:t>，散射问题。此类问题典型例子（一维方势垒，一维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势垒），此时无束缚态解，无归一化条件，考虑物理上的散射问题</a:t>
                </a:r>
              </a:p>
              <a:p>
                <a:pPr lvl="1" fontAlgn="ctr"/>
                <a:r>
                  <a:rPr lang="zh-CN" altLang="zh-CN" dirty="0"/>
                  <a:t>求解各区域定态</a:t>
                </a:r>
                <a:r>
                  <a:rPr lang="en-US" altLang="zh-CN" dirty="0"/>
                  <a:t>Schrödinger</a:t>
                </a:r>
                <a:r>
                  <a:rPr lang="zh-CN" altLang="zh-CN" dirty="0"/>
                  <a:t>方程。</a:t>
                </a:r>
              </a:p>
              <a:p>
                <a:r>
                  <a:rPr lang="zh-CN" altLang="zh-CN" dirty="0"/>
                  <a:t>对于方势垒，势垒外部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m:rPr>
                                    <m:sty m:val="p"/>
                                  </m:rP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rad>
                          </m:num>
                          <m:den>
                            <m:r>
                              <a:rPr lang="zh-CN" altLang="zh-CN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𝐴𝑒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入射波</m:t>
                                  </m:r>
                                </m:e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其他无势垒区域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𝑖𝑘𝑥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出射波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/>
              </a:p>
              <a:p>
                <a:r>
                  <a:rPr lang="zh-CN" altLang="zh-CN" dirty="0"/>
                  <a:t>势垒内部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x-IV_matha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d>
                                            <m:dPr>
                                              <m:ctrlPr>
                                                <a:rPr lang="x-IV_mathan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x-IV_mathan" altLang="zh-CN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</m:d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/>
              </a:p>
              <a:p>
                <a:pPr fontAlgn="ctr"/>
                <a:r>
                  <a:rPr lang="zh-CN" altLang="zh-CN" dirty="0"/>
                  <a:t>利用区域之间的连续性条件（波函数连续以及波函数一阶导数连续（</a:t>
                </a:r>
                <a:r>
                  <a:rPr lang="x-IV_mathan" altLang="zh-CN" dirty="0"/>
                  <a:t>δ</a:t>
                </a:r>
                <a:r>
                  <a:rPr lang="en-US" altLang="zh-CN" dirty="0"/>
                  <a:t> </a:t>
                </a:r>
                <a:r>
                  <a:rPr lang="zh-CN" altLang="zh-CN" dirty="0"/>
                  <a:t>势除外）），求得反射透射系数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57200"/>
                <a:ext cx="8229600" cy="5549900"/>
              </a:xfrm>
              <a:blipFill>
                <a:blip r:embed="rId2"/>
                <a:stretch>
                  <a:fillRect t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434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97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360" y="1801870"/>
            <a:ext cx="3049800" cy="27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3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6" y="114173"/>
            <a:ext cx="7489950" cy="19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17" y="2074173"/>
            <a:ext cx="2511600" cy="275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3" y="2090288"/>
            <a:ext cx="2063100" cy="4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50" y="2504688"/>
            <a:ext cx="4350450" cy="87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08" y="3279036"/>
            <a:ext cx="2780700" cy="76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91" y="4040636"/>
            <a:ext cx="4978350" cy="124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25" y="4560573"/>
            <a:ext cx="717600" cy="26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6045" y="4879351"/>
            <a:ext cx="2735850" cy="32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/>
          <a:srcRect b="34577"/>
          <a:stretch/>
        </p:blipFill>
        <p:spPr>
          <a:xfrm>
            <a:off x="809325" y="5368903"/>
            <a:ext cx="4981575" cy="130862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56" y="5883899"/>
            <a:ext cx="717600" cy="246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319" y="6007099"/>
            <a:ext cx="2691000" cy="3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6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7" y="154740"/>
            <a:ext cx="6548100" cy="182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730"/>
            <a:ext cx="4664400" cy="26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25" y="4970676"/>
            <a:ext cx="7041450" cy="153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51144"/>
            <a:ext cx="1076400" cy="35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801" y="2742906"/>
            <a:ext cx="2287350" cy="33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251" y="1848193"/>
            <a:ext cx="3897297" cy="2880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33" y="3578430"/>
            <a:ext cx="733333" cy="3809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r="56444"/>
          <a:stretch/>
        </p:blipFill>
        <p:spPr>
          <a:xfrm>
            <a:off x="1471704" y="3536110"/>
            <a:ext cx="996288" cy="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2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" y="172775"/>
            <a:ext cx="6817200" cy="152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0" y="1695975"/>
            <a:ext cx="4081350" cy="109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5" y="2793575"/>
            <a:ext cx="6772350" cy="129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50" y="4234941"/>
            <a:ext cx="2915250" cy="66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50" y="4989265"/>
            <a:ext cx="2421900" cy="62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025" y="5081820"/>
            <a:ext cx="2063100" cy="3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7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7" y="469299"/>
            <a:ext cx="7983301" cy="30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6" y="2843402"/>
            <a:ext cx="3498300" cy="72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40" y="2193802"/>
            <a:ext cx="2377050" cy="64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40" y="3493002"/>
            <a:ext cx="3453450" cy="61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07" y="1421299"/>
            <a:ext cx="2242500" cy="6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502" y="1415699"/>
            <a:ext cx="2556450" cy="593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796" y="2640566"/>
            <a:ext cx="1076400" cy="336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545367" y="1933551"/>
            <a:ext cx="816585" cy="64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306790" y="3046643"/>
            <a:ext cx="881107" cy="16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67" y="4244746"/>
            <a:ext cx="8386951" cy="1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0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64"/>
            <a:ext cx="9144000" cy="1350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3516"/>
            <a:ext cx="3722550" cy="11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16" y="2051916"/>
            <a:ext cx="1166100" cy="40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530" y="1643116"/>
            <a:ext cx="3677700" cy="122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22" y="3025894"/>
            <a:ext cx="7803901" cy="128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59" y="4313894"/>
            <a:ext cx="5426850" cy="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3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3" y="279058"/>
            <a:ext cx="1614600" cy="36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53" y="648658"/>
            <a:ext cx="2242500" cy="166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306" y="1394499"/>
            <a:ext cx="5965050" cy="57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399" y="2752651"/>
            <a:ext cx="1255800" cy="35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314" y="3294188"/>
            <a:ext cx="2825550" cy="35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497" y="3271788"/>
            <a:ext cx="1390350" cy="40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199" y="3919793"/>
            <a:ext cx="1973400" cy="64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364" y="4202424"/>
            <a:ext cx="1345500" cy="3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90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" y="837349"/>
            <a:ext cx="8970001" cy="35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7" y="1481138"/>
            <a:ext cx="6368700" cy="1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3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6082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19" y="991015"/>
            <a:ext cx="3229200" cy="72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47" y="923815"/>
            <a:ext cx="2915250" cy="79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22" y="1850405"/>
            <a:ext cx="2063100" cy="36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272" y="2351395"/>
            <a:ext cx="2511600" cy="660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697" y="2312787"/>
            <a:ext cx="3408600" cy="58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4022" y="3107715"/>
            <a:ext cx="1838850" cy="61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2" y="3324694"/>
            <a:ext cx="1390350" cy="30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613" y="3045700"/>
            <a:ext cx="2421900" cy="84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3" y="3733200"/>
            <a:ext cx="8073001" cy="3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36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6" y="1115866"/>
            <a:ext cx="5695950" cy="107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6" y="404565"/>
            <a:ext cx="7803901" cy="82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8" y="2021521"/>
            <a:ext cx="6592950" cy="128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6" y="3309521"/>
            <a:ext cx="8117851" cy="191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19" y="5570376"/>
            <a:ext cx="1569750" cy="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457200" y="771699"/>
              <a:ext cx="7843837" cy="5214765"/>
            </p:xfrm>
            <a:graphic>
              <a:graphicData uri="http://schemas.openxmlformats.org/drawingml/2006/table">
                <a:tbl>
                  <a:tblPr/>
                  <a:tblGrid>
                    <a:gridCol w="2812977">
                      <a:extLst>
                        <a:ext uri="{9D8B030D-6E8A-4147-A177-3AD203B41FA5}">
                          <a16:colId xmlns:a16="http://schemas.microsoft.com/office/drawing/2014/main" val="529465478"/>
                        </a:ext>
                      </a:extLst>
                    </a:gridCol>
                    <a:gridCol w="2950144">
                      <a:extLst>
                        <a:ext uri="{9D8B030D-6E8A-4147-A177-3AD203B41FA5}">
                          <a16:colId xmlns:a16="http://schemas.microsoft.com/office/drawing/2014/main" val="2075204848"/>
                        </a:ext>
                      </a:extLst>
                    </a:gridCol>
                    <a:gridCol w="2080716">
                      <a:extLst>
                        <a:ext uri="{9D8B030D-6E8A-4147-A177-3AD203B41FA5}">
                          <a16:colId xmlns:a16="http://schemas.microsoft.com/office/drawing/2014/main" val="99031876"/>
                        </a:ext>
                      </a:extLst>
                    </a:gridCol>
                  </a:tblGrid>
                  <a:tr h="104295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为实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zh-CN" altLang="en-US" sz="2000" dirty="0">
                              <a:effectLst/>
                              <a:ea typeface="微软雅黑" panose="020B0503020204020204" pitchFamily="34" charset="-122"/>
                            </a:rPr>
                            <a:t>可以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为实</a:t>
                          </a:r>
                          <a:endParaRPr lang="zh-CN" sz="2000" dirty="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21530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IV_mathan" sz="20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x-IV_matha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0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x-IV_mathan" sz="20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x-IV_mathan" sz="20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x-IV_mathan" sz="20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x-IV_matha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0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x-IV_mathan" sz="2000">
                            <a:effectLst/>
                            <a:ea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确定宇称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2000" dirty="0">
                              <a:effectLst/>
                              <a:ea typeface="微软雅黑" panose="020B0503020204020204" pitchFamily="34" charset="-122"/>
                            </a:rPr>
                            <a:t>束缚态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2875974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连续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连续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一维谐振子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5022823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不连续：方势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连续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方势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2108541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不连续：</a:t>
                          </a:r>
                          <a:r>
                            <a:rPr lang="x-IV_mathan" sz="2000" dirty="0">
                              <a:effectLst/>
                              <a:ea typeface="微软雅黑" panose="020B0503020204020204" pitchFamily="34" charset="-122"/>
                            </a:rPr>
                            <a:t>δ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势</a:t>
                          </a:r>
                          <a:endParaRPr lang="zh-CN" sz="2000" dirty="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连续</a:t>
                          </a:r>
                          <a14:m>
                            <m:oMath xmlns:m="http://schemas.openxmlformats.org/officeDocument/2006/math"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zh-CN" sz="2000"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不连续</a:t>
                          </a:r>
                          <a:endParaRPr lang="zh-CN" sz="20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IV_mathan" sz="2000" dirty="0">
                              <a:effectLst/>
                              <a:ea typeface="微软雅黑" panose="020B0503020204020204" pitchFamily="34" charset="-122"/>
                            </a:rPr>
                            <a:t>δ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势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1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7147535"/>
                  </p:ext>
                </p:extLst>
              </p:nvPr>
            </p:nvGraphicFramePr>
            <p:xfrm>
              <a:off x="457200" y="771699"/>
              <a:ext cx="7843837" cy="5214765"/>
            </p:xfrm>
            <a:graphic>
              <a:graphicData uri="http://schemas.openxmlformats.org/drawingml/2006/table">
                <a:tbl>
                  <a:tblPr/>
                  <a:tblGrid>
                    <a:gridCol w="2812977">
                      <a:extLst>
                        <a:ext uri="{9D8B030D-6E8A-4147-A177-3AD203B41FA5}">
                          <a16:colId xmlns:a16="http://schemas.microsoft.com/office/drawing/2014/main" val="529465478"/>
                        </a:ext>
                      </a:extLst>
                    </a:gridCol>
                    <a:gridCol w="2950144">
                      <a:extLst>
                        <a:ext uri="{9D8B030D-6E8A-4147-A177-3AD203B41FA5}">
                          <a16:colId xmlns:a16="http://schemas.microsoft.com/office/drawing/2014/main" val="2075204848"/>
                        </a:ext>
                      </a:extLst>
                    </a:gridCol>
                    <a:gridCol w="2080716">
                      <a:extLst>
                        <a:ext uri="{9D8B030D-6E8A-4147-A177-3AD203B41FA5}">
                          <a16:colId xmlns:a16="http://schemas.microsoft.com/office/drawing/2014/main" val="99031876"/>
                        </a:ext>
                      </a:extLst>
                    </a:gridCol>
                  </a:tblGrid>
                  <a:tr h="10429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3" t="-2339" r="-179004" b="-402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68" t="-2339" r="-70868" b="-402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2821530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3" t="-101744" r="-17900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68" t="-101744" r="-7086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2000" dirty="0">
                              <a:effectLst/>
                              <a:ea typeface="微软雅黑" panose="020B0503020204020204" pitchFamily="34" charset="-122"/>
                            </a:rPr>
                            <a:t>束缚态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 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2875974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3" t="-202924" r="-179004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68" t="-202924" r="-70868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一维谐振子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5022823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3" t="-301163" r="-179004" b="-100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68" t="-301163" r="-70868" b="-100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sz="2000">
                              <a:effectLst/>
                              <a:ea typeface="微软雅黑" panose="020B0503020204020204" pitchFamily="34" charset="-122"/>
                            </a:rPr>
                            <a:t>方势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2108541"/>
                      </a:ext>
                    </a:extLst>
                  </a:tr>
                  <a:tr h="10429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3" t="-403509" r="-179004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868" t="-403509" r="-70868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x-IV_mathan" sz="2000" dirty="0">
                              <a:effectLst/>
                              <a:ea typeface="微软雅黑" panose="020B0503020204020204" pitchFamily="34" charset="-122"/>
                            </a:rPr>
                            <a:t>δ</a:t>
                          </a:r>
                          <a:r>
                            <a:rPr lang="zh-CN" sz="2000" dirty="0">
                              <a:effectLst/>
                              <a:ea typeface="微软雅黑" panose="020B0503020204020204" pitchFamily="34" charset="-122"/>
                            </a:rPr>
                            <a:t>势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2001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3980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328"/>
            <a:ext cx="9144000" cy="6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20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5" y="271796"/>
            <a:ext cx="6413550" cy="146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4" y="2310196"/>
            <a:ext cx="1390350" cy="71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47" y="2422531"/>
            <a:ext cx="1076400" cy="68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24" y="1738996"/>
            <a:ext cx="5292300" cy="571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47" y="3139331"/>
            <a:ext cx="4485000" cy="571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47" y="3765109"/>
            <a:ext cx="6862050" cy="19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0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16" y="289008"/>
            <a:ext cx="5471700" cy="134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2" y="793008"/>
            <a:ext cx="941850" cy="33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3" y="1683408"/>
            <a:ext cx="3274050" cy="90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333" y="1918608"/>
            <a:ext cx="1614600" cy="43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8" y="2800022"/>
            <a:ext cx="5068050" cy="14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22" y="3229722"/>
            <a:ext cx="941850" cy="380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528" y="4359036"/>
            <a:ext cx="3318900" cy="100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8838" y="4677457"/>
            <a:ext cx="1883700" cy="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1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23" y="2437715"/>
            <a:ext cx="2870400" cy="504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" y="173730"/>
            <a:ext cx="9104551" cy="155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9" y="2023315"/>
            <a:ext cx="1973400" cy="4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28900"/>
            <a:ext cx="1524900" cy="40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23" y="2954500"/>
            <a:ext cx="3049800" cy="69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275" y="3120915"/>
            <a:ext cx="1659450" cy="470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790637" y="1994657"/>
                <a:ext cx="892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7" y="1994657"/>
                <a:ext cx="892744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32" y="3619315"/>
            <a:ext cx="941850" cy="291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3361" y="3624915"/>
            <a:ext cx="2466750" cy="28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2600" y="3607160"/>
            <a:ext cx="2018250" cy="29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2"/>
          <a:srcRect b="58539"/>
          <a:stretch/>
        </p:blipFill>
        <p:spPr>
          <a:xfrm>
            <a:off x="39449" y="4366006"/>
            <a:ext cx="5028453" cy="14220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2"/>
          <a:srcRect t="41991"/>
          <a:stretch/>
        </p:blipFill>
        <p:spPr>
          <a:xfrm>
            <a:off x="4160111" y="4052406"/>
            <a:ext cx="4944526" cy="1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9" y="352402"/>
            <a:ext cx="1031550" cy="34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09" y="231657"/>
            <a:ext cx="4305600" cy="78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9" y="1278942"/>
            <a:ext cx="2511600" cy="108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59" y="1491742"/>
            <a:ext cx="2960100" cy="66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33" y="2365342"/>
            <a:ext cx="8386951" cy="226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33" y="4627742"/>
            <a:ext cx="7803901" cy="21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" y="136309"/>
            <a:ext cx="6458400" cy="148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3" y="1764238"/>
            <a:ext cx="3677700" cy="548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18303"/>
          <a:stretch/>
        </p:blipFill>
        <p:spPr>
          <a:xfrm>
            <a:off x="167503" y="2313038"/>
            <a:ext cx="4126200" cy="732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3" y="3110867"/>
            <a:ext cx="2735850" cy="68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932" y="3127667"/>
            <a:ext cx="3498300" cy="64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03" y="3828663"/>
            <a:ext cx="4081350" cy="12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03" y="5401885"/>
            <a:ext cx="3453450" cy="974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0107" y="5390685"/>
            <a:ext cx="3812250" cy="9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29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5" y="251719"/>
            <a:ext cx="6189300" cy="148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9" y="2284969"/>
            <a:ext cx="6862050" cy="191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29" y="2449031"/>
            <a:ext cx="493350" cy="50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04" y="4481046"/>
            <a:ext cx="5247450" cy="119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965" y="638119"/>
            <a:ext cx="2152800" cy="716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65" y="5256400"/>
            <a:ext cx="3139500" cy="16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8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56780" y="4360587"/>
                <a:ext cx="5084982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rad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𝜋</m:t>
                                        </m:r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0&lt;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&lt;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&lt;0 , 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&gt;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780" y="4360587"/>
                <a:ext cx="5084982" cy="17571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585899" y="617121"/>
            <a:ext cx="3451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n-ea"/>
                <a:ea typeface="+mn-ea"/>
              </a:rPr>
              <a:t>一维无限深方势阱</a:t>
            </a:r>
            <a:endParaRPr lang="en-US" altLang="zh-CN" sz="3200" b="1" dirty="0">
              <a:latin typeface="+mn-ea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3815" y="5048970"/>
            <a:ext cx="3047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全空间归一化波函数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916946" y="3277348"/>
                <a:ext cx="2025683" cy="876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946" y="3277348"/>
                <a:ext cx="2025683" cy="876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4247685" y="3387282"/>
            <a:ext cx="1809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3">
                  <a:lumMod val="75000"/>
                </a:schemeClr>
              </a:buClr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能量本征值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217954" y="1975705"/>
                <a:ext cx="4025713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+mn-ea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0&lt;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&lt;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 ∞,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&lt;0 ,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&gt;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954" y="1975705"/>
                <a:ext cx="4025713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/>
          <p:cNvGrpSpPr/>
          <p:nvPr/>
        </p:nvGrpSpPr>
        <p:grpSpPr>
          <a:xfrm>
            <a:off x="1113239" y="1411273"/>
            <a:ext cx="3215474" cy="2667646"/>
            <a:chOff x="4665353" y="1579555"/>
            <a:chExt cx="3215474" cy="2667646"/>
          </a:xfrm>
        </p:grpSpPr>
        <p:cxnSp>
          <p:nvCxnSpPr>
            <p:cNvPr id="59" name="直接箭头连接符 58"/>
            <p:cNvCxnSpPr/>
            <p:nvPr/>
          </p:nvCxnSpPr>
          <p:spPr>
            <a:xfrm>
              <a:off x="4777815" y="3794002"/>
              <a:ext cx="26702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 flipH="1" flipV="1">
              <a:off x="5560223" y="1731475"/>
              <a:ext cx="13648" cy="20625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4665353" y="1579555"/>
                  <a:ext cx="9509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353" y="1579555"/>
                  <a:ext cx="88498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379"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/>
                <p:cNvSpPr txBox="1"/>
                <p:nvPr/>
              </p:nvSpPr>
              <p:spPr>
                <a:xfrm>
                  <a:off x="7378766" y="3744591"/>
                  <a:ext cx="5020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3" name="文本框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766" y="3744591"/>
                  <a:ext cx="43441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组合 64"/>
          <p:cNvGrpSpPr/>
          <p:nvPr/>
        </p:nvGrpSpPr>
        <p:grpSpPr>
          <a:xfrm>
            <a:off x="1255547" y="1878882"/>
            <a:ext cx="2500677" cy="1749110"/>
            <a:chOff x="4807661" y="2047164"/>
            <a:chExt cx="2500677" cy="1749110"/>
          </a:xfrm>
        </p:grpSpPr>
        <p:grpSp>
          <p:nvGrpSpPr>
            <p:cNvPr id="66" name="组合 65"/>
            <p:cNvGrpSpPr/>
            <p:nvPr/>
          </p:nvGrpSpPr>
          <p:grpSpPr>
            <a:xfrm>
              <a:off x="5573871" y="2047164"/>
              <a:ext cx="984912" cy="1749110"/>
              <a:chOff x="5573871" y="2047164"/>
              <a:chExt cx="984912" cy="1749110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5573871" y="2047164"/>
                <a:ext cx="0" cy="174683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558783" y="2049436"/>
                <a:ext cx="0" cy="174683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5573871" y="3785537"/>
                <a:ext cx="984912" cy="846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直接连接符 66"/>
            <p:cNvCxnSpPr/>
            <p:nvPr/>
          </p:nvCxnSpPr>
          <p:spPr>
            <a:xfrm flipV="1">
              <a:off x="6564266" y="2070333"/>
              <a:ext cx="744072" cy="78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4807661" y="2071120"/>
              <a:ext cx="766210" cy="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1985362" y="1511568"/>
                <a:ext cx="393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∞</m:t>
                      </m:r>
                    </m:oMath>
                  </m:oMathPara>
                </a14:m>
                <a:endParaRPr lang="en-US" altLang="zh-CN" sz="2400" b="0" dirty="0">
                  <a:solidFill>
                    <a:srgbClr val="7030A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62" y="1511568"/>
                <a:ext cx="393388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/>
          <p:cNvGrpSpPr/>
          <p:nvPr/>
        </p:nvGrpSpPr>
        <p:grpSpPr>
          <a:xfrm>
            <a:off x="2014779" y="1897188"/>
            <a:ext cx="990703" cy="1720065"/>
            <a:chOff x="2014779" y="1897188"/>
            <a:chExt cx="990703" cy="1720065"/>
          </a:xfrm>
        </p:grpSpPr>
        <p:sp>
          <p:nvSpPr>
            <p:cNvPr id="74" name="矩形 73"/>
            <p:cNvSpPr/>
            <p:nvPr/>
          </p:nvSpPr>
          <p:spPr>
            <a:xfrm>
              <a:off x="2014779" y="1897188"/>
              <a:ext cx="990703" cy="1720065"/>
            </a:xfrm>
            <a:prstGeom prst="rect">
              <a:avLst/>
            </a:prstGeom>
            <a:solidFill>
              <a:srgbClr val="7030A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238733" y="256173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n-ea"/>
                  <a:ea typeface="+mn-ea"/>
                </a:rPr>
                <a:t>内</a:t>
              </a:r>
              <a:endParaRPr lang="zh-CN" altLang="en-US" b="1" dirty="0">
                <a:latin typeface="+mn-ea"/>
                <a:ea typeface="+mn-ea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55547" y="1915717"/>
            <a:ext cx="756518" cy="1720065"/>
            <a:chOff x="1255547" y="1902838"/>
            <a:chExt cx="756518" cy="1720065"/>
          </a:xfrm>
        </p:grpSpPr>
        <p:sp>
          <p:nvSpPr>
            <p:cNvPr id="77" name="矩形 76"/>
            <p:cNvSpPr/>
            <p:nvPr/>
          </p:nvSpPr>
          <p:spPr>
            <a:xfrm>
              <a:off x="1255547" y="1902838"/>
              <a:ext cx="756518" cy="1720065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378884" y="258516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n-ea"/>
                  <a:ea typeface="+mn-ea"/>
                </a:rPr>
                <a:t>外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003482" y="1920589"/>
            <a:ext cx="752742" cy="1728072"/>
            <a:chOff x="3017130" y="1907710"/>
            <a:chExt cx="752742" cy="1728072"/>
          </a:xfrm>
        </p:grpSpPr>
        <p:sp>
          <p:nvSpPr>
            <p:cNvPr id="80" name="矩形 79"/>
            <p:cNvSpPr/>
            <p:nvPr/>
          </p:nvSpPr>
          <p:spPr>
            <a:xfrm>
              <a:off x="3017130" y="1907710"/>
              <a:ext cx="752742" cy="1728072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3159318" y="256213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n-ea"/>
                  <a:ea typeface="+mn-ea"/>
                </a:rPr>
                <a:t>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51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微软雅黑" panose="020B0503020204020204" pitchFamily="34" charset="-122"/>
                  <a:buChar char="？"/>
                </a:pPr>
                <a:r>
                  <a:rPr lang="zh-CN" altLang="zh-CN" sz="2400" dirty="0"/>
                  <a:t>波函数正交归一</a:t>
                </a:r>
              </a:p>
              <a:p>
                <a:pPr>
                  <a:buFont typeface="微软雅黑" panose="020B0503020204020204" pitchFamily="34" charset="-122"/>
                  <a:buChar char="？"/>
                </a:pPr>
                <a:r>
                  <a:rPr lang="zh-CN" altLang="zh-CN" sz="2400" dirty="0"/>
                  <a:t>能量平移？</a:t>
                </a:r>
                <a14:m>
                  <m:oMath xmlns:m="http://schemas.openxmlformats.org/officeDocument/2006/math">
                    <m:r>
                      <a:rPr lang="zh-CN" altLang="zh-CN" sz="240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zh-CN" altLang="zh-CN" sz="24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CN" altLang="zh-CN" sz="2400" dirty="0"/>
              </a:p>
              <a:p>
                <a:pPr>
                  <a:buFont typeface="微软雅黑" panose="020B0503020204020204" pitchFamily="34" charset="-122"/>
                  <a:buChar char="？"/>
                </a:pPr>
                <a:r>
                  <a:rPr lang="zh-CN" altLang="zh-CN" sz="2400" dirty="0"/>
                  <a:t>三维无限深势阱</a:t>
                </a:r>
              </a:p>
              <a:p>
                <a:pPr>
                  <a:buFont typeface="微软雅黑" panose="020B0503020204020204" pitchFamily="34" charset="-122"/>
                  <a:buChar char="？"/>
                </a:pPr>
                <a:r>
                  <a:rPr lang="zh-CN" altLang="zh-CN" sz="2400" dirty="0"/>
                  <a:t>对称势阱</a:t>
                </a:r>
              </a:p>
              <a:p>
                <a:pPr>
                  <a:buFont typeface="微软雅黑" panose="020B0503020204020204" pitchFamily="34" charset="-122"/>
                  <a:buChar char="？"/>
                </a:pPr>
                <a:r>
                  <a:rPr lang="zh-CN" altLang="zh-CN" sz="2400" dirty="0"/>
                  <a:t>有限深势阱</a:t>
                </a:r>
              </a:p>
              <a:p>
                <a:pPr>
                  <a:buFont typeface="微软雅黑" panose="020B0503020204020204" pitchFamily="34" charset="-122"/>
                  <a:buChar char="？"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11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x-IV_mathan" altLang="zh-CN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/>
              </a:p>
              <a:p>
                <a:r>
                  <a:rPr lang="zh-CN" altLang="zh-CN" dirty="0"/>
                  <a:t>定态</a:t>
                </a:r>
                <a:r>
                  <a:rPr lang="en-US" altLang="zh-CN" dirty="0" err="1"/>
                  <a:t>Schr</a:t>
                </a:r>
                <a:r>
                  <a:rPr lang="zh-CN" altLang="zh-CN" dirty="0"/>
                  <a:t>ö</a:t>
                </a:r>
                <a:r>
                  <a:rPr lang="en-US" altLang="zh-CN" dirty="0" err="1"/>
                  <a:t>dinger方程</a:t>
                </a:r>
                <a:endParaRPr lang="zh-CN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𝑚𝐸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x-IV_mathan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x-IV_mathan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/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/>
              </a:p>
              <a:p>
                <a:r>
                  <a:rPr lang="zh-CN" altLang="zh-CN" b="1" dirty="0"/>
                  <a:t>分析：假设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b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zh-CN" b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zh-CN" b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b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zh-CN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zh-CN" b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zh-CN" b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zh-CN" b="1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func>
                                    <m:func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𝑘𝑥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x-IV_mathan" altLang="zh-CN" dirty="0"/>
              </a:p>
              <a:p>
                <a14:m>
                  <m:oMath xmlns:m="http://schemas.openxmlformats.org/officeDocument/2006/math">
                    <m:r>
                      <a:rPr lang="x-IV_mathan" altLang="zh-CN">
                        <a:latin typeface="Cambria Math" panose="02040503050406030204" pitchFamily="18" charset="0"/>
                      </a:rPr>
                      <m:t>𝛼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x-IV_matha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rad>
                      </m:num>
                      <m:den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x-IV_matha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x-IV_matha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𝑘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𝑚𝐸</m:t>
                            </m:r>
                          </m:e>
                        </m:rad>
                      </m:num>
                      <m:den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x-IV_matha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x-IV_mathan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𝛽</m:t>
                    </m:r>
                    <m:r>
                      <a:rPr lang="x-IV_mathan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IV_matha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x-IV_mathan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x-IV_mathan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x-IV_matha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x-IV_matha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x-IV_mathan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x-IV_mathan" altLang="zh-CN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rad>
                      </m:num>
                      <m:den>
                        <m:r>
                          <a:rPr lang="x-IV_mathan" altLang="zh-CN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endParaRPr lang="x-IV_matha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525962"/>
              </a:xfrm>
              <a:blipFill>
                <a:blip r:embed="rId2"/>
                <a:stretch>
                  <a:fillRect b="-12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一维有限深方势阱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907181" y="1198208"/>
            <a:ext cx="3147827" cy="2667646"/>
            <a:chOff x="4665353" y="1579555"/>
            <a:chExt cx="3147827" cy="2667646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4777815" y="3794002"/>
              <a:ext cx="26702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 flipV="1">
              <a:off x="5560223" y="1731475"/>
              <a:ext cx="13648" cy="20625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82" y="3785536"/>
                  <a:ext cx="39338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665353" y="1579555"/>
                  <a:ext cx="884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353" y="1579555"/>
                  <a:ext cx="88498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379"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7378766" y="3744591"/>
                  <a:ext cx="4344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766" y="3744591"/>
                  <a:ext cx="4344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6049" y="3780877"/>
                  <a:ext cx="39338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6049489" y="1665817"/>
            <a:ext cx="2499502" cy="1749110"/>
            <a:chOff x="4807661" y="2047164"/>
            <a:chExt cx="2499502" cy="1749110"/>
          </a:xfrm>
        </p:grpSpPr>
        <p:grpSp>
          <p:nvGrpSpPr>
            <p:cNvPr id="12" name="组合 11"/>
            <p:cNvGrpSpPr/>
            <p:nvPr/>
          </p:nvGrpSpPr>
          <p:grpSpPr>
            <a:xfrm>
              <a:off x="5573871" y="2047164"/>
              <a:ext cx="984912" cy="1749110"/>
              <a:chOff x="5573871" y="2047164"/>
              <a:chExt cx="984912" cy="174911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573871" y="2047164"/>
                <a:ext cx="0" cy="1746838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6555596" y="2278967"/>
                <a:ext cx="3187" cy="1517307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5573871" y="3785537"/>
                <a:ext cx="984912" cy="846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 flipV="1">
              <a:off x="6563091" y="2262746"/>
              <a:ext cx="744072" cy="78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807661" y="2071120"/>
              <a:ext cx="766210" cy="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696965" y="1453290"/>
                <a:ext cx="384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65" y="1453290"/>
                <a:ext cx="384452" cy="461665"/>
              </a:xfrm>
              <a:prstGeom prst="rect">
                <a:avLst/>
              </a:prstGeom>
              <a:blipFill>
                <a:blip r:embed="rId7"/>
                <a:stretch>
                  <a:fillRect l="-4762" r="-12698"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6808721" y="1684123"/>
            <a:ext cx="990703" cy="1720065"/>
            <a:chOff x="2014779" y="1897188"/>
            <a:chExt cx="990703" cy="1720065"/>
          </a:xfrm>
        </p:grpSpPr>
        <p:sp>
          <p:nvSpPr>
            <p:cNvPr id="20" name="矩形 19"/>
            <p:cNvSpPr/>
            <p:nvPr/>
          </p:nvSpPr>
          <p:spPr>
            <a:xfrm>
              <a:off x="2014779" y="1897188"/>
              <a:ext cx="990703" cy="1720065"/>
            </a:xfrm>
            <a:prstGeom prst="rect">
              <a:avLst/>
            </a:prstGeom>
            <a:solidFill>
              <a:srgbClr val="7030A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38733" y="256173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内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049489" y="1702652"/>
            <a:ext cx="756518" cy="1720065"/>
            <a:chOff x="1255547" y="1902838"/>
            <a:chExt cx="756518" cy="1720065"/>
          </a:xfrm>
        </p:grpSpPr>
        <p:sp>
          <p:nvSpPr>
            <p:cNvPr id="23" name="矩形 22"/>
            <p:cNvSpPr/>
            <p:nvPr/>
          </p:nvSpPr>
          <p:spPr>
            <a:xfrm>
              <a:off x="1255547" y="1902838"/>
              <a:ext cx="756518" cy="1720065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78884" y="258516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外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97424" y="1897620"/>
            <a:ext cx="752742" cy="1537975"/>
            <a:chOff x="3017130" y="1907710"/>
            <a:chExt cx="752742" cy="1728072"/>
          </a:xfrm>
        </p:grpSpPr>
        <p:sp>
          <p:nvSpPr>
            <p:cNvPr id="26" name="矩形 25"/>
            <p:cNvSpPr/>
            <p:nvPr/>
          </p:nvSpPr>
          <p:spPr>
            <a:xfrm>
              <a:off x="3017130" y="1907710"/>
              <a:ext cx="752742" cy="1728072"/>
            </a:xfrm>
            <a:prstGeom prst="rect">
              <a:avLst/>
            </a:prstGeom>
            <a:solidFill>
              <a:schemeClr val="bg1">
                <a:lumMod val="6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59318" y="256213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外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7806094" y="1413601"/>
                <a:ext cx="3844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94" y="1413601"/>
                <a:ext cx="384452" cy="461665"/>
              </a:xfrm>
              <a:prstGeom prst="rect">
                <a:avLst/>
              </a:prstGeom>
              <a:blipFill>
                <a:blip r:embed="rId8"/>
                <a:stretch>
                  <a:fillRect l="-4762" r="-14286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1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88272"/>
                <a:ext cx="8229600" cy="5518828"/>
              </a:xfrm>
            </p:spPr>
            <p:txBody>
              <a:bodyPr/>
              <a:lstStyle/>
              <a:p>
                <a:r>
                  <a:rPr lang="zh-CN" altLang="zh-CN" dirty="0"/>
                  <a:t>边界条件</a:t>
                </a:r>
                <a:r>
                  <a:rPr lang="en-US" altLang="zh-CN" dirty="0"/>
                  <a:t>：</a:t>
                </a:r>
                <a:r>
                  <a:rPr lang="zh-CN" altLang="zh-CN" dirty="0"/>
                  <a:t>束缚态：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groupChr>
                      <m:groupChrPr>
                        <m:chr m:val="→"/>
                        <m:vertJc m:val="bot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zh-CN" altLang="zh-CN">
                        <a:latin typeface="Cambria Math" panose="02040503050406030204" pitchFamily="18" charset="0"/>
                      </a:rPr>
                      <m:t>0: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</a:rPr>
                      <m:t>=0,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连续性条件：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zh-CN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zh-CN" dirty="0"/>
                  <a:t>连续</a:t>
                </a:r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func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𝑘𝐶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func>
                                      <m:func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zh-CN">
                                                <a:latin typeface="Cambria Math" panose="02040503050406030204" pitchFamily="18" charset="0"/>
                                              </a:rPr>
                                              <m:t>𝑘𝑎</m:t>
                                            </m:r>
                                            <m:r>
                                              <a:rPr lang="zh-CN" altLang="zh-CN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zh-CN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𝑘𝐶</m:t>
                                </m:r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zh-CN" altLang="zh-C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𝑘𝑎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CN" altLang="zh-CN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zh-CN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x-IV_mathan" altLang="zh-CN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num>
                        <m:den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altLang="zh-CN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func>
                      <m:r>
                        <a:rPr lang="x-IV_mathan" altLang="zh-CN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altLang="zh-CN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x-IV_matha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x-IV_mathan" altLang="zh-CN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x-IV_mathan" altLang="zh-CN" dirty="0"/>
              </a:p>
              <a:p>
                <a:r>
                  <a:rPr lang="zh-CN" altLang="zh-CN" dirty="0"/>
                  <a:t>对于对称方势阱</a:t>
                </a:r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num>
                        <m:den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altLang="zh-CN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x-IV_mathan" altLang="zh-CN" dirty="0"/>
              </a:p>
              <a:p>
                <a:r>
                  <a:rPr lang="zh-CN" altLang="zh-CN" dirty="0"/>
                  <a:t>对于无限深方势阱</a:t>
                </a:r>
              </a:p>
              <a:p>
                <a:pPr marL="8215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x-IV_matha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x-IV_mathan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rad>
                        </m:num>
                        <m:den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x-IV_mathan" altLang="zh-CN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x-IV_mathan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x-IV_matha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x-IV_mathan" altLang="zh-CN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x-IV_matha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x-IV_mathan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IV_matha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88272"/>
                <a:ext cx="8229600" cy="55188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236535"/>
      </p:ext>
    </p:extLst>
  </p:cSld>
  <p:clrMapOvr>
    <a:masterClrMapping/>
  </p:clrMapOvr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2.xml><?xml version="1.0" encoding="utf-8"?>
<a:theme xmlns:a="http://schemas.openxmlformats.org/drawingml/2006/main" name="16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7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ountian top">
  <a:themeElements>
    <a:clrScheme name="Mountain Top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Mountain Top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untian top" id="{379B01D1-CBBF-45AF-A54B-B40B69C98B7F}" vid="{C7FC04EE-FCF3-40E5-8787-E350F9FD009F}"/>
    </a:ext>
  </a:extLst>
</a:theme>
</file>

<file path=ppt/theme/theme5.xml><?xml version="1.0" encoding="utf-8"?>
<a:theme xmlns:a="http://schemas.openxmlformats.org/drawingml/2006/main" name="18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9_Mountain Top">
  <a:themeElements>
    <a:clrScheme name="11_Mountain Top 12">
      <a:dk1>
        <a:srgbClr val="000000"/>
      </a:dk1>
      <a:lt1>
        <a:srgbClr val="FFFFFF"/>
      </a:lt1>
      <a:dk2>
        <a:srgbClr val="FFFFFF"/>
      </a:dk2>
      <a:lt2>
        <a:srgbClr val="463416"/>
      </a:lt2>
      <a:accent1>
        <a:srgbClr val="3399FF"/>
      </a:accent1>
      <a:accent2>
        <a:srgbClr val="33CC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11_Mountain Top">
      <a:majorFont>
        <a:latin typeface="Times New Roman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11_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_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0">
        <a:dk1>
          <a:srgbClr val="000000"/>
        </a:dk1>
        <a:lt1>
          <a:srgbClr val="CCEC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E2F4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1">
        <a:dk1>
          <a:srgbClr val="000000"/>
        </a:dk1>
        <a:lt1>
          <a:srgbClr val="FFFFFF"/>
        </a:lt1>
        <a:dk2>
          <a:srgbClr val="000099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Mountain Top 12">
        <a:dk1>
          <a:srgbClr val="000000"/>
        </a:dk1>
        <a:lt1>
          <a:srgbClr val="FFFFFF"/>
        </a:lt1>
        <a:dk2>
          <a:srgbClr val="FFFFFF"/>
        </a:dk2>
        <a:lt2>
          <a:srgbClr val="463416"/>
        </a:lt2>
        <a:accent1>
          <a:srgbClr val="3399FF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Times New Roman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53DC2220-3434-419D-9210-E9FE3546A59C}" vid="{07DED40F-BE99-4C5A-9505-9CB02F53FA72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mountian top</Template>
  <TotalTime>8727</TotalTime>
  <Words>3004</Words>
  <Application>Microsoft Office PowerPoint</Application>
  <PresentationFormat>全屏显示(4:3)</PresentationFormat>
  <Paragraphs>180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81" baseType="lpstr">
      <vt:lpstr>新細明體</vt:lpstr>
      <vt:lpstr>黑体</vt:lpstr>
      <vt:lpstr>华文楷体</vt:lpstr>
      <vt:lpstr>华文细黑</vt:lpstr>
      <vt:lpstr>宋体</vt:lpstr>
      <vt:lpstr>Microsoft YaHei</vt:lpstr>
      <vt:lpstr>Microsoft YaHei</vt:lpstr>
      <vt:lpstr>Arial</vt:lpstr>
      <vt:lpstr>Calibri</vt:lpstr>
      <vt:lpstr>Cambria Math</vt:lpstr>
      <vt:lpstr>Garamond</vt:lpstr>
      <vt:lpstr>Impact</vt:lpstr>
      <vt:lpstr>Lucida Sans Unicode</vt:lpstr>
      <vt:lpstr>Times New Roman</vt:lpstr>
      <vt:lpstr>Verdana</vt:lpstr>
      <vt:lpstr>Wingdings</vt:lpstr>
      <vt:lpstr>Wingdings 2</vt:lpstr>
      <vt:lpstr>Wingdings 3</vt:lpstr>
      <vt:lpstr>mountian top</vt:lpstr>
      <vt:lpstr>16_Mountain Top</vt:lpstr>
      <vt:lpstr>17_Mountain Top</vt:lpstr>
      <vt:lpstr>1_mountian top</vt:lpstr>
      <vt:lpstr>18_Mountain Top</vt:lpstr>
      <vt:lpstr>19_Mountain Top</vt:lpstr>
      <vt:lpstr>主题1</vt:lpstr>
      <vt:lpstr>第3章 一维定态问题</vt:lpstr>
      <vt:lpstr>求解一维定态问题的一般步骤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一维有限深方势阱</vt:lpstr>
      <vt:lpstr>PowerPoint 演示文稿</vt:lpstr>
      <vt:lpstr>一维方势垒</vt:lpstr>
      <vt:lpstr>PowerPoint 演示文稿</vt:lpstr>
      <vt:lpstr>粒子能穿过比他能量更高的势垒——隧道效应</vt:lpstr>
      <vt:lpstr>一维方势阱</vt:lpstr>
      <vt:lpstr>PowerPoint 演示文稿</vt:lpstr>
      <vt:lpstr>一维δ势阱</vt:lpstr>
      <vt:lpstr>PowerPoint 演示文稿</vt:lpstr>
      <vt:lpstr>PowerPoint 演示文稿</vt:lpstr>
      <vt:lpstr>一维δ势垒</vt:lpstr>
      <vt:lpstr>PowerPoint 演示文稿</vt:lpstr>
      <vt:lpstr>一维谐振子</vt:lpstr>
      <vt:lpstr>波函数性质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刘昊迪</dc:creator>
  <cp:lastModifiedBy>刘昊迪</cp:lastModifiedBy>
  <cp:revision>303</cp:revision>
  <dcterms:created xsi:type="dcterms:W3CDTF">2015-02-16T02:36:18Z</dcterms:created>
  <dcterms:modified xsi:type="dcterms:W3CDTF">2017-03-31T14:38:41Z</dcterms:modified>
</cp:coreProperties>
</file>